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allforchildren.ru/paint/art_hohloma.php" TargetMode="External"/><Relationship Id="rId13" Type="http://schemas.openxmlformats.org/officeDocument/2006/relationships/hyperlink" Target="http://www.liveinternet.ru/users/svetlana-sima/rubric/2109231/" TargetMode="External"/><Relationship Id="rId3" Type="http://schemas.openxmlformats.org/officeDocument/2006/relationships/hyperlink" Target="http://galinadolgikh.com/" TargetMode="External"/><Relationship Id="rId7" Type="http://schemas.openxmlformats.org/officeDocument/2006/relationships/hyperlink" Target="http://allforchildren.ru/" TargetMode="External"/><Relationship Id="rId12" Type="http://schemas.openxmlformats.org/officeDocument/2006/relationships/hyperlink" Target="http://www.liveinternet.ru/users/svetlana-sima/" TargetMode="External"/><Relationship Id="rId2" Type="http://schemas.openxmlformats.org/officeDocument/2006/relationships/hyperlink" Target="http://galinadolgikh.com/o-hohlome/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vanivanich.ru/disc.php?id=36&amp;pg=3" TargetMode="External"/><Relationship Id="rId11" Type="http://schemas.openxmlformats.org/officeDocument/2006/relationships/hyperlink" Target="http://www.liveinternet.ru/" TargetMode="External"/><Relationship Id="rId5" Type="http://schemas.openxmlformats.org/officeDocument/2006/relationships/hyperlink" Target="http://metod-sunduchok.ucoz.ru/load/3-1-0-713" TargetMode="External"/><Relationship Id="rId10" Type="http://schemas.openxmlformats.org/officeDocument/2006/relationships/hyperlink" Target="http://nsportal.ru/detskii-sad/risovanie/konspekt-organizovannoy-obrazovatelnoy-deyatelnosti-puteshestvie-po-rodnomu" TargetMode="External"/><Relationship Id="rId4" Type="http://schemas.openxmlformats.org/officeDocument/2006/relationships/hyperlink" Target="http://metod-sunduchok.ucoz.ru/" TargetMode="External"/><Relationship Id="rId9" Type="http://schemas.openxmlformats.org/officeDocument/2006/relationships/hyperlink" Target="http://nsportal.r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J:\&#1085;&#1072;%20&#1089;&#1072;&#1081;&#1090;%20&#1042;&#1077;&#1076;&#1077;&#1085;&#1077;&#1077;&#1074;&#1072;\&#1082;%20&#1091;&#1088;&#1086;&#1082;&#1091;%20&#1080;&#1079;&#1086;\&#1074;&#1077;&#1076;&#1077;&#1085;&#1077;&#1077;&#1074;&#1072;%20&#1086;&#1090;&#1082;&#1088;%20&#1091;&#1088;&#1086;&#1082;%20&#1080;&#1079;&#1086;\girl%60s%20ring.mp3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activerain.com/image_store/uploads/8/7/0/9/8/ar12392161689078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5184648"/>
            <a:ext cx="8077200" cy="1673352"/>
          </a:xfrm>
        </p:spPr>
        <p:txBody>
          <a:bodyPr>
            <a:normAutofit fontScale="90000"/>
          </a:bodyPr>
          <a:lstStyle/>
          <a:p>
            <a:pPr algn="ctr">
              <a:lnSpc>
                <a:spcPct val="90000"/>
              </a:lnSpc>
            </a:pP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Учитель начальных классов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МОУ «Лицей № 47» 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Веденеева Оксана Ивановна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г. Саратов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2012г.</a:t>
            </a:r>
            <a:r>
              <a:rPr lang="ru-RU" sz="4800" dirty="0" smtClean="0"/>
              <a:t/>
            </a:r>
            <a:br>
              <a:rPr lang="ru-RU" sz="48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428868"/>
            <a:ext cx="8077200" cy="1499616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tx1"/>
                </a:solidFill>
              </a:rPr>
              <a:t>Презентация к уроку ИЗО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Тема: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«Хохломская роспись. Узор в полосе.»</a:t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7" descr="герб"/>
          <p:cNvPicPr>
            <a:picLocks noChangeAspect="1" noChangeArrowheads="1"/>
          </p:cNvPicPr>
          <p:nvPr/>
        </p:nvPicPr>
        <p:blipFill>
          <a:blip r:embed="rId2"/>
          <a:srcRect r="690" b="3125"/>
          <a:stretch>
            <a:fillRect/>
          </a:stretch>
        </p:blipFill>
        <p:spPr bwMode="auto">
          <a:xfrm>
            <a:off x="304800" y="152400"/>
            <a:ext cx="20574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6" descr="4fe32930b476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 t="16446" r="-331"/>
          <a:stretch>
            <a:fillRect/>
          </a:stretch>
        </p:blipFill>
        <p:spPr bwMode="auto">
          <a:xfrm>
            <a:off x="5857884" y="285728"/>
            <a:ext cx="3048000" cy="1903413"/>
          </a:xfrm>
          <a:prstGeom prst="rect">
            <a:avLst/>
          </a:prstGeom>
          <a:noFill/>
          <a:ln w="1270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5" name="Picture 19" descr="0_3ab9_1b31a8d5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357166"/>
            <a:ext cx="3130003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5" descr="z2552"/>
          <p:cNvPicPr>
            <a:picLocks noChangeAspect="1" noChangeArrowheads="1"/>
          </p:cNvPicPr>
          <p:nvPr/>
        </p:nvPicPr>
        <p:blipFill>
          <a:blip r:embed="rId5"/>
          <a:srcRect l="9377" r="14311" b="2380"/>
          <a:stretch>
            <a:fillRect/>
          </a:stretch>
        </p:blipFill>
        <p:spPr bwMode="auto">
          <a:xfrm>
            <a:off x="3200400" y="3048000"/>
            <a:ext cx="2859088" cy="3657600"/>
          </a:xfrm>
          <a:prstGeom prst="rect">
            <a:avLst/>
          </a:prstGeom>
          <a:noFill/>
          <a:ln w="1270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" name="Picture 24" descr="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76988" y="3048000"/>
            <a:ext cx="2525712" cy="3657600"/>
          </a:xfrm>
          <a:prstGeom prst="rect">
            <a:avLst/>
          </a:prstGeom>
          <a:noFill/>
          <a:ln w="1270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071810"/>
            <a:ext cx="2752725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42976" y="2071678"/>
            <a:ext cx="6786610" cy="375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Рисунки, фото хохломы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Хохломе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  <a:hlinkClick r:id="rId2"/>
              </a:rPr>
              <a:t> | Волшебная Палитра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galinadolgikh.com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o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hohlome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/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metod-sunduchok.ucoz.ru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›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load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/3-1-0-713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Векторный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клипарт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 Растровый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клипарт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-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жар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lvl="0"/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  <a:hlinkClick r:id="rId6"/>
            </a:endParaRPr>
          </a:p>
          <a:p>
            <a:pPr lvl="0">
              <a:buFont typeface="Arial" pitchFamily="34" charset="0"/>
              <a:buChar char="•"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http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6"/>
              </a:rPr>
              <a:t>://www.ivanivanich.ru/disc.php?id=36&amp;pg=3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n-US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en-US" sz="2000" u="sng" dirty="0" err="1" smtClean="0">
                <a:hlinkClick r:id="rId7"/>
              </a:rPr>
              <a:t>allforchildren.ru</a:t>
            </a:r>
            <a:r>
              <a:rPr lang="en-US" sz="2000" dirty="0" err="1" smtClean="0"/>
              <a:t>›</a:t>
            </a:r>
            <a:r>
              <a:rPr lang="en-US" sz="2000" u="sng" dirty="0" err="1" smtClean="0">
                <a:hlinkClick r:id="rId8"/>
              </a:rPr>
              <a:t>paint</a:t>
            </a:r>
            <a:r>
              <a:rPr lang="en-US" sz="2000" u="sng" dirty="0" smtClean="0">
                <a:hlinkClick r:id="rId8"/>
              </a:rPr>
              <a:t>/art_hohloma.php</a:t>
            </a:r>
            <a:endParaRPr lang="en-US" sz="2000" u="sng" dirty="0" smtClean="0"/>
          </a:p>
          <a:p>
            <a:pPr lvl="0">
              <a:buFont typeface="Arial" pitchFamily="34" charset="0"/>
              <a:buChar char="•"/>
            </a:pPr>
            <a:r>
              <a:rPr lang="en-US" sz="2000" u="sng" dirty="0" smtClean="0">
                <a:hlinkClick r:id="rId9"/>
              </a:rPr>
              <a:t>nsportal.ru</a:t>
            </a:r>
            <a:r>
              <a:rPr lang="en-US" sz="2000" dirty="0" smtClean="0"/>
              <a:t>›</a:t>
            </a:r>
            <a:r>
              <a:rPr lang="en-US" sz="2000" u="sng" dirty="0" smtClean="0">
                <a:hlinkClick r:id="rId10"/>
              </a:rPr>
              <a:t>…</a:t>
            </a:r>
            <a:r>
              <a:rPr lang="en-US" sz="2000" u="sng" dirty="0" err="1" smtClean="0">
                <a:hlinkClick r:id="rId10"/>
              </a:rPr>
              <a:t>risovanie</a:t>
            </a:r>
            <a:r>
              <a:rPr lang="en-US" sz="2000" u="sng" dirty="0" smtClean="0">
                <a:hlinkClick r:id="rId10"/>
              </a:rPr>
              <a:t>/</a:t>
            </a:r>
            <a:r>
              <a:rPr lang="en-US" sz="2000" u="sng" dirty="0" err="1" smtClean="0">
                <a:hlinkClick r:id="rId10"/>
              </a:rPr>
              <a:t>konspekt-organizovannoy</a:t>
            </a:r>
            <a:r>
              <a:rPr lang="en-US" sz="2000" u="sng" dirty="0" smtClean="0">
                <a:hlinkClick r:id="rId10"/>
              </a:rPr>
              <a:t>…</a:t>
            </a:r>
            <a:r>
              <a:rPr lang="en-US" sz="2000" u="sng" dirty="0" err="1" smtClean="0">
                <a:hlinkClick r:id="rId10"/>
              </a:rPr>
              <a:t>po</a:t>
            </a:r>
            <a:r>
              <a:rPr lang="en-US" sz="2000" u="sng" dirty="0" smtClean="0">
                <a:hlinkClick r:id="rId10"/>
              </a:rPr>
              <a:t>…</a:t>
            </a:r>
            <a:r>
              <a:rPr lang="ru-RU" sz="2000" dirty="0" smtClean="0"/>
              <a:t> </a:t>
            </a:r>
          </a:p>
          <a:p>
            <a:pPr lvl="0">
              <a:buFont typeface="Arial" pitchFamily="34" charset="0"/>
              <a:buChar char="•"/>
            </a:pPr>
            <a:r>
              <a:rPr lang="en-US" sz="2000" u="sng" dirty="0" err="1" smtClean="0">
                <a:hlinkClick r:id="rId11"/>
              </a:rPr>
              <a:t>liveinternet.ru</a:t>
            </a:r>
            <a:r>
              <a:rPr lang="en-US" sz="2000" dirty="0" err="1" smtClean="0"/>
              <a:t>›</a:t>
            </a:r>
            <a:r>
              <a:rPr lang="en-US" sz="2000" u="sng" dirty="0" err="1" smtClean="0">
                <a:hlinkClick r:id="rId12"/>
              </a:rPr>
              <a:t>Svetlana-sima</a:t>
            </a:r>
            <a:r>
              <a:rPr lang="en-US" sz="2000" dirty="0" err="1" smtClean="0"/>
              <a:t>›</a:t>
            </a:r>
            <a:r>
              <a:rPr lang="en-US" sz="2000" u="sng" dirty="0" err="1" smtClean="0">
                <a:hlinkClick r:id="rId13"/>
              </a:rPr>
              <a:t>rubric</a:t>
            </a:r>
            <a:r>
              <a:rPr lang="en-US" sz="2000" u="sng" dirty="0" smtClean="0">
                <a:hlinkClick r:id="rId13"/>
              </a:rPr>
              <a:t>/2109231</a:t>
            </a:r>
            <a:endParaRPr lang="ru-RU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857232"/>
            <a:ext cx="4000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Интернет ресурсы: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л0"/>
          <p:cNvPicPr preferRelativeResize="0"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3" name="Picture 2" descr="http://img-fotki.yandex.ru/get/4609/31132404.b8/0_5c1f3_4dbc0dc4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1" y="214290"/>
            <a:ext cx="8685145" cy="6215106"/>
          </a:xfrm>
          <a:prstGeom prst="rect">
            <a:avLst/>
          </a:prstGeom>
          <a:noFill/>
        </p:spPr>
      </p:pic>
      <p:pic>
        <p:nvPicPr>
          <p:cNvPr id="6" name="girl`s ring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285720" y="6553200"/>
            <a:ext cx="304800" cy="304800"/>
          </a:xfrm>
          <a:prstGeom prst="rect">
            <a:avLst/>
          </a:prstGeom>
        </p:spPr>
      </p:pic>
      <p:pic>
        <p:nvPicPr>
          <p:cNvPr id="7" name="Picture 6" descr="горница"/>
          <p:cNvPicPr>
            <a:picLocks noChangeAspect="1" noChangeArrowheads="1"/>
          </p:cNvPicPr>
          <p:nvPr/>
        </p:nvPicPr>
        <p:blipFill>
          <a:blip r:embed="rId6"/>
          <a:srcRect l="1735" r="2820"/>
          <a:stretch>
            <a:fillRect/>
          </a:stretch>
        </p:blipFill>
        <p:spPr bwMode="auto">
          <a:xfrm>
            <a:off x="285720" y="0"/>
            <a:ext cx="4857784" cy="6359281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0"/>
            <a:ext cx="2714644" cy="3644837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929322" y="4357694"/>
            <a:ext cx="2762193" cy="2259474"/>
          </a:xfrm>
          <a:prstGeom prst="rect">
            <a:avLst/>
          </a:prstGeom>
          <a:ln w="38100" cap="sq">
            <a:solidFill>
              <a:schemeClr val="accent6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14282" y="357166"/>
            <a:ext cx="4165832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637534" y="428604"/>
            <a:ext cx="4506466" cy="609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5" descr="0_16403_e6a1013f_XL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58" y="214290"/>
            <a:ext cx="8429684" cy="6406254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8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main"/>
          <p:cNvPicPr>
            <a:picLocks noChangeAspect="1" noChangeArrowheads="1"/>
          </p:cNvPicPr>
          <p:nvPr/>
        </p:nvPicPr>
        <p:blipFill>
          <a:blip r:embed="rId2"/>
          <a:srcRect l="11111"/>
          <a:stretch>
            <a:fillRect/>
          </a:stretch>
        </p:blipFill>
        <p:spPr bwMode="auto">
          <a:xfrm>
            <a:off x="357158" y="285728"/>
            <a:ext cx="4191000" cy="238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928934"/>
            <a:ext cx="5086010" cy="37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0_16403_e6a1013f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57166"/>
            <a:ext cx="3111237" cy="2364427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6" name="Picture 12" descr="xoxloma_kat"/>
          <p:cNvPicPr>
            <a:picLocks noChangeAspect="1" noChangeArrowheads="1"/>
          </p:cNvPicPr>
          <p:nvPr/>
        </p:nvPicPr>
        <p:blipFill>
          <a:blip r:embed="rId5"/>
          <a:srcRect l="3999"/>
          <a:stretch>
            <a:fillRect/>
          </a:stretch>
        </p:blipFill>
        <p:spPr bwMode="auto">
          <a:xfrm>
            <a:off x="428596" y="2857496"/>
            <a:ext cx="2586660" cy="3808905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margarita-epishina, натюрморт, хохлома"/>
          <p:cNvPicPr>
            <a:picLocks noChangeAspect="1" noChangeArrowheads="1"/>
          </p:cNvPicPr>
          <p:nvPr/>
        </p:nvPicPr>
        <p:blipFill>
          <a:blip r:embed="rId2">
            <a:lum bright="12000" contrast="24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214414" y="5214950"/>
            <a:ext cx="7223901" cy="830997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4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Хохломская роспись</a:t>
            </a:r>
            <a:endParaRPr lang="ru-RU" sz="4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9b7081f0997b"/>
          <p:cNvPicPr>
            <a:picLocks noChangeAspect="1" noChangeArrowheads="1"/>
          </p:cNvPicPr>
          <p:nvPr/>
        </p:nvPicPr>
        <p:blipFill>
          <a:blip r:embed="rId2"/>
          <a:srcRect l="3494" t="4167" b="2777"/>
          <a:stretch>
            <a:fillRect/>
          </a:stretch>
        </p:blipFill>
        <p:spPr bwMode="auto">
          <a:xfrm>
            <a:off x="285720" y="642918"/>
            <a:ext cx="4500594" cy="5786478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  <p:pic>
        <p:nvPicPr>
          <p:cNvPr id="3" name="Picture 20" descr="0_1cd69_1695476e_XL"/>
          <p:cNvPicPr>
            <a:picLocks noChangeAspect="1" noChangeArrowheads="1"/>
          </p:cNvPicPr>
          <p:nvPr/>
        </p:nvPicPr>
        <p:blipFill>
          <a:blip r:embed="rId3"/>
          <a:srcRect l="1904" r="8571"/>
          <a:stretch>
            <a:fillRect/>
          </a:stretch>
        </p:blipFill>
        <p:spPr bwMode="auto">
          <a:xfrm>
            <a:off x="4953000" y="685800"/>
            <a:ext cx="3836988" cy="5715000"/>
          </a:xfrm>
          <a:prstGeom prst="rect">
            <a:avLst/>
          </a:prstGeom>
          <a:noFill/>
          <a:ln w="57150">
            <a:solidFill>
              <a:srgbClr val="99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ртинка 1 из 343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357166"/>
            <a:ext cx="2571768" cy="257176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878" y="2928934"/>
            <a:ext cx="8501122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Рассмотреть предметы, выделить основные элементы росписи.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4357694"/>
            <a:ext cx="581255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Научиться рисовать эти элементы.</a:t>
            </a:r>
            <a:endParaRPr lang="ru-RU" sz="2800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429264"/>
            <a:ext cx="57997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Самостоятельно расписать полосу.</a:t>
            </a:r>
            <a:endParaRPr lang="ru-RU" sz="2800" b="1" cap="all" dirty="0">
              <a:ln/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41240"/>
          <p:cNvPicPr>
            <a:picLocks noChangeAspect="1" noChangeArrowheads="1"/>
          </p:cNvPicPr>
          <p:nvPr/>
        </p:nvPicPr>
        <p:blipFill>
          <a:blip r:embed="rId2">
            <a:lum bright="6000" contrast="48000"/>
          </a:blip>
          <a:srcRect/>
          <a:stretch>
            <a:fillRect/>
          </a:stretch>
        </p:blipFill>
        <p:spPr bwMode="auto">
          <a:xfrm>
            <a:off x="304800" y="1066800"/>
            <a:ext cx="3859213" cy="394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14" descr="IMG_00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5181600"/>
            <a:ext cx="3884613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3" descr="default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000" r="16000"/>
          <a:stretch>
            <a:fillRect/>
          </a:stretch>
        </p:blipFill>
        <p:spPr bwMode="auto">
          <a:xfrm>
            <a:off x="4267200" y="1752600"/>
            <a:ext cx="27717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5" descr="IM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24000"/>
          </a:blip>
          <a:srcRect/>
          <a:stretch>
            <a:fillRect/>
          </a:stretch>
        </p:blipFill>
        <p:spPr bwMode="auto">
          <a:xfrm>
            <a:off x="7086600" y="1143000"/>
            <a:ext cx="1766888" cy="536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428604"/>
            <a:ext cx="289438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«Верховое письмо»</a:t>
            </a:r>
            <a:endParaRPr lang="ru-RU" sz="24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428604"/>
            <a:ext cx="279916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«Фоновое письмо»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 descr="0_247ee_725a42bd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417195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9" descr="0a0a8ab85d8838ad18b080fbf372b15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642918"/>
            <a:ext cx="1714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14" descr="Rodmi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3429000"/>
            <a:ext cx="4114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1" descr="1-27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4648200" y="9906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107</TotalTime>
  <Words>69</Words>
  <PresentationFormat>Экран (4:3)</PresentationFormat>
  <Paragraphs>18</Paragraphs>
  <Slides>11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Модульная</vt:lpstr>
      <vt:lpstr> Учитель начальных классов МОУ «Лицей № 47»  Веденеева Оксана Ивановна г. Саратов 2012г.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16</cp:revision>
  <dcterms:modified xsi:type="dcterms:W3CDTF">2013-10-03T20:11:09Z</dcterms:modified>
</cp:coreProperties>
</file>