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312" r:id="rId2"/>
    <p:sldId id="292" r:id="rId3"/>
    <p:sldId id="291" r:id="rId4"/>
    <p:sldId id="294" r:id="rId5"/>
    <p:sldId id="295" r:id="rId6"/>
    <p:sldId id="297" r:id="rId7"/>
    <p:sldId id="299" r:id="rId8"/>
    <p:sldId id="300" r:id="rId9"/>
    <p:sldId id="258" r:id="rId10"/>
    <p:sldId id="277" r:id="rId11"/>
    <p:sldId id="304" r:id="rId12"/>
    <p:sldId id="257" r:id="rId13"/>
    <p:sldId id="278" r:id="rId14"/>
    <p:sldId id="279" r:id="rId15"/>
    <p:sldId id="269" r:id="rId16"/>
    <p:sldId id="282" r:id="rId17"/>
    <p:sldId id="306" r:id="rId18"/>
    <p:sldId id="309" r:id="rId19"/>
    <p:sldId id="311" r:id="rId20"/>
    <p:sldId id="307" r:id="rId21"/>
    <p:sldId id="308" r:id="rId22"/>
    <p:sldId id="310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663300"/>
    <a:srgbClr val="996600"/>
    <a:srgbClr val="996633"/>
    <a:srgbClr val="FFFF00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912" autoAdjust="0"/>
    <p:restoredTop sz="94660"/>
  </p:normalViewPr>
  <p:slideViewPr>
    <p:cSldViewPr>
      <p:cViewPr varScale="1">
        <p:scale>
          <a:sx n="69" d="100"/>
          <a:sy n="69" d="100"/>
        </p:scale>
        <p:origin x="-5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02EAB2-6A79-4EEF-A460-3B2535FDF8D3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97754E-D475-47E8-A001-88E69B61C24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97754E-D475-47E8-A001-88E69B61C24A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524C92-6B8C-43EB-87A8-43B5F2B69B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6000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5CD3C7-B942-4345-BFAA-8779765F0A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6000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C27294-2219-4D14-A5F6-F1BF40FA58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6000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63BB6D-432D-4252-A78E-AEBD2871EB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6000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AD3FEC-47DC-41BE-9BDC-411E73AE39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6000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B3A969-2464-4155-A6C9-3303660AB7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6000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DDF350-1E50-4AEE-99B7-7197FC9EA7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6000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F620E5-6763-408F-9B65-050DC233C2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6000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AEA70E-87C5-49CD-BB69-69505BECFB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6000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DFF786-0C70-4DF3-AEAF-FFA231BFFE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600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2802E8-9B19-4548-8D7A-CCA43C282A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6000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C2989890-A0D2-4320-81D8-B907C76261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 advClick="0" advTm="6000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D:\2%20&#1082;&#1083;&#1072;&#1089;&#1089;\&#1073;&#1086;&#1075;&#1072;&#1090;&#1099;&#1088;&#1080;\&#1073;&#1086;&#1075;&#1072;&#1090;&#1099;&#1088;&#1080;%20&#1079;&#1077;&#1084;&#1083;&#1080;%20&#1088;&#1091;&#1089;&#1089;&#1082;&#1086;&#1081;\&#1058;&#1077;&#1089;&#1090;%20&#1042;&#1077;&#1076;&#1077;&#1085;&#1077;&#1077;&#1074;&#1072;%20&#1054;.%20&#1048;\&#1089;&#1086;&#1082;&#1088;&#1075;&#1091;&#1089;&#1083;&#1080;%20&#1086;&#1073;&#1077;%20&#1095;&#1072;&#1089;&#1090;&#1080;%20&#1055;&#1088;&#1077;&#1079;&#1077;&#1085;&#1090;&#1072;.wma" TargetMode="Externa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slide" Target="slide20.xml"/><Relationship Id="rId7" Type="http://schemas.openxmlformats.org/officeDocument/2006/relationships/slide" Target="slide1.xm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slide" Target="slide11.xml"/><Relationship Id="rId4" Type="http://schemas.openxmlformats.org/officeDocument/2006/relationships/image" Target="../media/image21.jpeg"/><Relationship Id="rId9" Type="http://schemas.openxmlformats.org/officeDocument/2006/relationships/slide" Target="slide1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hyperlink" Target="http://tainy.net/wp-content/uploads/2010/08/c352775054a91728eeabb88415a895b0_full.jpg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hyperlink" Target="http://img1.liveinternet.ru/images/attach/c/5/84/645/84645305_d314f572bec0.jpg" TargetMode="External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7.xml"/><Relationship Id="rId1" Type="http://schemas.openxmlformats.org/officeDocument/2006/relationships/video" Target="file:///D:\2%20&#1082;&#1083;&#1072;&#1089;&#1089;\&#1073;&#1086;&#1075;&#1072;&#1090;&#1099;&#1088;&#1080;\pril\pril\&#1048;%20&#1088;&#1072;&#1079;&#1086;&#1076;&#1088;&#1072;&#1074;%20&#1074;&#1089;&#1077;%2012%20&#1082;&#1086;&#1078;%20&#1055;&#1088;&#1077;&#1079;&#1077;&#1085;&#1090;&#1072;.wmv" TargetMode="External"/><Relationship Id="rId6" Type="http://schemas.openxmlformats.org/officeDocument/2006/relationships/slide" Target="slide10.xml"/><Relationship Id="rId5" Type="http://schemas.openxmlformats.org/officeDocument/2006/relationships/image" Target="../media/image22.jpeg"/><Relationship Id="rId4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jpeg"/><Relationship Id="rId4" Type="http://schemas.openxmlformats.org/officeDocument/2006/relationships/hyperlink" Target="http://img0.liveinternet.ru/images/attach/c/1/50/758/50758504_1257364507_image001_13.jpg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hyperlink" Target="http://bbsimg.ngfiles.com/1/24129000/ngbbs501a1c20c8765.jpg" TargetMode="External"/><Relationship Id="rId4" Type="http://schemas.openxmlformats.org/officeDocument/2006/relationships/slide" Target="slide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hyperlink" Target="http://static.kharkovforum.com/customprofilepics/profilepic259415_2.gif" TargetMode="External"/><Relationship Id="rId7" Type="http://schemas.openxmlformats.org/officeDocument/2006/relationships/hyperlink" Target="http://s55.radikal.ru/i148/1203/20/056f08d36928.jpg" TargetMode="External"/><Relationship Id="rId12" Type="http://schemas.openxmlformats.org/officeDocument/2006/relationships/image" Target="../media/image37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11" Type="http://schemas.openxmlformats.org/officeDocument/2006/relationships/image" Target="../media/image36.jpeg"/><Relationship Id="rId5" Type="http://schemas.openxmlformats.org/officeDocument/2006/relationships/hyperlink" Target="http://cdn2.all-art.org/art_20th_century/russian_art/vasnetzov/82.jpg" TargetMode="External"/><Relationship Id="rId10" Type="http://schemas.openxmlformats.org/officeDocument/2006/relationships/image" Target="../media/image35.jpeg"/><Relationship Id="rId4" Type="http://schemas.openxmlformats.org/officeDocument/2006/relationships/image" Target="../media/image32.jpeg"/><Relationship Id="rId9" Type="http://schemas.openxmlformats.org/officeDocument/2006/relationships/hyperlink" Target="http://www.stihi.ru/pics/2011/04/26/4464.jpg" TargetMode="Externa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3" Type="http://schemas.openxmlformats.org/officeDocument/2006/relationships/image" Target="../media/image38.jpeg"/><Relationship Id="rId7" Type="http://schemas.openxmlformats.org/officeDocument/2006/relationships/image" Target="../media/image41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jpeg"/><Relationship Id="rId5" Type="http://schemas.openxmlformats.org/officeDocument/2006/relationships/image" Target="../media/image39.png"/><Relationship Id="rId4" Type="http://schemas.openxmlformats.org/officeDocument/2006/relationships/hyperlink" Target="http://www.xxlbook.ru/imgh643495.png" TargetMode="External"/><Relationship Id="rId9" Type="http://schemas.openxmlformats.org/officeDocument/2006/relationships/image" Target="../media/image43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proshkolu.ru/" TargetMode="External"/><Relationship Id="rId3" Type="http://schemas.openxmlformats.org/officeDocument/2006/relationships/hyperlink" Target="http://img0.liveinternet.ru/images/attach/c/1/50/758/50758504_1257364507_image001_13.jpg" TargetMode="External"/><Relationship Id="rId7" Type="http://schemas.openxmlformats.org/officeDocument/2006/relationships/image" Target="../media/image46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bbsimg.ngfiles.com/1/24129000/ngbbs501a1c20c8765.jpg" TargetMode="External"/><Relationship Id="rId11" Type="http://schemas.openxmlformats.org/officeDocument/2006/relationships/slide" Target="slide1.xml"/><Relationship Id="rId5" Type="http://schemas.openxmlformats.org/officeDocument/2006/relationships/image" Target="../media/image45.jpeg"/><Relationship Id="rId10" Type="http://schemas.openxmlformats.org/officeDocument/2006/relationships/hyperlink" Target="http://www.proshkolu.ru/user/morosowa55/file/4314647/" TargetMode="External"/><Relationship Id="rId4" Type="http://schemas.openxmlformats.org/officeDocument/2006/relationships/image" Target="../media/image44.jpeg"/><Relationship Id="rId9" Type="http://schemas.openxmlformats.org/officeDocument/2006/relationships/hyperlink" Target="http://www.proshkolu.ru/user/morosowa55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hyperlink" Target="http://www.xxlbook.ru/imgh643495.png" TargetMode="External"/><Relationship Id="rId5" Type="http://schemas.openxmlformats.org/officeDocument/2006/relationships/image" Target="../media/image9.jpe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hyperlink" Target="http://s55.radikal.ru/i148/1203/20/056f08d36928.jpg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1571612"/>
            <a:ext cx="7772400" cy="2143140"/>
          </a:xfrm>
        </p:spPr>
        <p:txBody>
          <a:bodyPr/>
          <a:lstStyle/>
          <a:p>
            <a:r>
              <a:rPr lang="ru-RU" sz="24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Интерактивный тест по литературному чтению </a:t>
            </a:r>
            <a:br>
              <a:rPr lang="ru-RU" sz="24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для 3 класса </a:t>
            </a:r>
            <a:r>
              <a:rPr lang="en-US" sz="24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«Богатыри земли русской»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4429132"/>
            <a:ext cx="6400800" cy="1752600"/>
          </a:xfrm>
        </p:spPr>
        <p:txBody>
          <a:bodyPr/>
          <a:lstStyle/>
          <a:p>
            <a:endParaRPr lang="ru-RU" sz="1800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Веденеева Оксана </a:t>
            </a:r>
            <a:r>
              <a:rPr lang="ru-RU" sz="18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Ивановна</a:t>
            </a:r>
            <a:endParaRPr lang="en-US" sz="1800" b="1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учитель </a:t>
            </a:r>
            <a:r>
              <a:rPr lang="ru-RU" sz="180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начальных </a:t>
            </a:r>
            <a:r>
              <a:rPr lang="ru-RU" sz="180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классов</a:t>
            </a:r>
            <a:endParaRPr lang="ru-RU" sz="1800" b="1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Муниципальное Общеобразовательное Учреждение </a:t>
            </a:r>
          </a:p>
          <a:p>
            <a:r>
              <a:rPr lang="ru-RU" sz="18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«Лицей № 47» г. </a:t>
            </a:r>
            <a:r>
              <a:rPr lang="ru-RU" sz="18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Саратова</a:t>
            </a:r>
            <a:endParaRPr lang="ru-RU" sz="1800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кргусли обе части Презента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571472" y="628652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6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  <p:cond evt="onNext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 t="-44000" b="-4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28625" y="0"/>
            <a:ext cx="8501063" cy="1000125"/>
          </a:xfrm>
          <a:prstGeom prst="rect">
            <a:avLst/>
          </a:prstGeom>
          <a:noFill/>
        </p:spPr>
        <p:txBody>
          <a:bodyPr/>
          <a:lstStyle/>
          <a:p>
            <a:pPr marL="342900" indent="-342900">
              <a:spcBef>
                <a:spcPts val="0"/>
              </a:spcBef>
              <a:defRPr/>
            </a:pPr>
            <a:r>
              <a:rPr lang="ru-RU" sz="2400" kern="0" dirty="0">
                <a:latin typeface="Monotype Corsiva" pitchFamily="66" charset="0"/>
              </a:rPr>
              <a:t>  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571480"/>
            <a:ext cx="821537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1000100" y="500042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663300"/>
                </a:solidFill>
                <a:latin typeface="Monotype Corsiva" pitchFamily="66" charset="0"/>
              </a:rPr>
              <a:t>Тест по теме: </a:t>
            </a:r>
          </a:p>
          <a:p>
            <a:pPr algn="ctr"/>
            <a:r>
              <a:rPr lang="ru-RU" sz="4000" b="1" dirty="0" smtClean="0">
                <a:solidFill>
                  <a:srgbClr val="663300"/>
                </a:solidFill>
                <a:latin typeface="Monotype Corsiva" pitchFamily="66" charset="0"/>
              </a:rPr>
              <a:t>«Богатыри земли Русской»</a:t>
            </a:r>
            <a:endParaRPr lang="ru-RU" sz="4000" b="1" dirty="0">
              <a:solidFill>
                <a:srgbClr val="663300"/>
              </a:solidFill>
              <a:latin typeface="Monotype Corsiva" pitchFamily="66" charset="0"/>
            </a:endParaRPr>
          </a:p>
        </p:txBody>
      </p:sp>
      <p:pic>
        <p:nvPicPr>
          <p:cNvPr id="10242" name="Picture 2" descr="http://www.vedainfo.net/upload/articles/96/main_image/717590db6f6246fad815d238d986fc2f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28992" y="4929198"/>
            <a:ext cx="2857520" cy="1571636"/>
          </a:xfrm>
          <a:prstGeom prst="rect">
            <a:avLst/>
          </a:prstGeom>
          <a:noFill/>
        </p:spPr>
      </p:pic>
      <p:sp>
        <p:nvSpPr>
          <p:cNvPr id="13" name="Вертикальный свиток 12">
            <a:hlinkClick r:id="rId5" action="ppaction://hlinksldjump"/>
          </p:cNvPr>
          <p:cNvSpPr/>
          <p:nvPr/>
        </p:nvSpPr>
        <p:spPr>
          <a:xfrm>
            <a:off x="714348" y="2285992"/>
            <a:ext cx="2286016" cy="2357454"/>
          </a:xfrm>
          <a:prstGeom prst="verticalScroll">
            <a:avLst/>
          </a:prstGeom>
          <a:blipFill>
            <a:blip r:embed="rId6"/>
            <a:tile tx="0" ty="0" sx="100000" sy="100000" flip="none" algn="tl"/>
          </a:blip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Викторина</a:t>
            </a:r>
            <a:endParaRPr lang="ru-RU" sz="2400" b="1" dirty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4" name="Picture 4" descr="http://img1.liveinternet.ru/images/attach/c/6/91/242/91242997_SSSSRRS_RRRRRyoSR5.jpg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6633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643306" y="2214554"/>
            <a:ext cx="2143140" cy="2031414"/>
          </a:xfrm>
          <a:prstGeom prst="rect">
            <a:avLst/>
          </a:prstGeom>
          <a:noFill/>
        </p:spPr>
      </p:pic>
      <p:sp>
        <p:nvSpPr>
          <p:cNvPr id="11" name="Вертикальный свиток 10">
            <a:hlinkClick r:id="rId9" action="ppaction://hlinksldjump"/>
          </p:cNvPr>
          <p:cNvSpPr/>
          <p:nvPr/>
        </p:nvSpPr>
        <p:spPr>
          <a:xfrm>
            <a:off x="6000760" y="2285992"/>
            <a:ext cx="2286016" cy="2357454"/>
          </a:xfrm>
          <a:prstGeom prst="verticalScroll">
            <a:avLst/>
          </a:prstGeom>
          <a:blipFill>
            <a:blip r:embed="rId6"/>
            <a:tile tx="0" ty="0" sx="100000" sy="100000" flip="none" algn="tl"/>
          </a:blip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Словарь</a:t>
            </a:r>
            <a:endParaRPr lang="ru-RU" sz="2400" b="1" dirty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 t="-44000" b="-4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28596" y="0"/>
            <a:ext cx="8501063" cy="1000125"/>
          </a:xfrm>
          <a:prstGeom prst="rect">
            <a:avLst/>
          </a:prstGeom>
          <a:noFill/>
        </p:spPr>
        <p:txBody>
          <a:bodyPr/>
          <a:lstStyle/>
          <a:p>
            <a:pPr marL="342900" indent="-342900">
              <a:spcBef>
                <a:spcPts val="0"/>
              </a:spcBef>
              <a:defRPr/>
            </a:pPr>
            <a:r>
              <a:rPr lang="ru-RU" sz="2400" kern="0" dirty="0">
                <a:latin typeface="Monotype Corsiva" pitchFamily="66" charset="0"/>
              </a:rPr>
              <a:t>  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571480"/>
            <a:ext cx="8215370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1. Назовите художника, задумавшего написать картину про богатырей в юности, но закончившего ее, уже будучи прославленным мастером.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11" name="Горизонтальный свиток 10"/>
          <p:cNvSpPr/>
          <p:nvPr/>
        </p:nvSpPr>
        <p:spPr>
          <a:xfrm>
            <a:off x="1571604" y="2143116"/>
            <a:ext cx="3357586" cy="928694"/>
          </a:xfrm>
          <a:prstGeom prst="horizontalScroll">
            <a:avLst/>
          </a:prstGeom>
          <a:blipFill>
            <a:blip r:embed="rId3"/>
            <a:tile tx="0" ty="0" sx="100000" sy="100000" flip="none" algn="tl"/>
          </a:blip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663300"/>
                </a:solidFill>
              </a:rPr>
              <a:t>Верещагин</a:t>
            </a:r>
            <a:endParaRPr lang="ru-RU" sz="2400" b="1" dirty="0">
              <a:solidFill>
                <a:srgbClr val="663300"/>
              </a:solidFill>
            </a:endParaRPr>
          </a:p>
        </p:txBody>
      </p:sp>
      <p:sp>
        <p:nvSpPr>
          <p:cNvPr id="12" name="Горизонтальный свиток 11"/>
          <p:cNvSpPr/>
          <p:nvPr/>
        </p:nvSpPr>
        <p:spPr>
          <a:xfrm>
            <a:off x="3786182" y="5000636"/>
            <a:ext cx="3357586" cy="928694"/>
          </a:xfrm>
          <a:prstGeom prst="horizontalScroll">
            <a:avLst/>
          </a:prstGeom>
          <a:blipFill>
            <a:blip r:embed="rId3"/>
            <a:tile tx="0" ty="0" sx="100000" sy="100000" flip="none" algn="tl"/>
          </a:blip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663300"/>
                </a:solidFill>
              </a:rPr>
              <a:t>Шишкин</a:t>
            </a:r>
            <a:endParaRPr lang="ru-RU" sz="2400" b="1" dirty="0">
              <a:solidFill>
                <a:srgbClr val="663300"/>
              </a:solidFill>
            </a:endParaRPr>
          </a:p>
        </p:txBody>
      </p: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8215338" y="6357958"/>
            <a:ext cx="714380" cy="28575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5" descr="380px-die_drei_bogaty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728" y="1785926"/>
            <a:ext cx="6571911" cy="43577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Горизонтальный свиток 9"/>
          <p:cNvSpPr/>
          <p:nvPr/>
        </p:nvSpPr>
        <p:spPr>
          <a:xfrm>
            <a:off x="2714612" y="3571876"/>
            <a:ext cx="3357586" cy="928694"/>
          </a:xfrm>
          <a:prstGeom prst="horizontalScroll">
            <a:avLst/>
          </a:prstGeom>
          <a:blipFill>
            <a:blip r:embed="rId3"/>
            <a:tile tx="0" ty="0" sx="100000" sy="100000" flip="none" algn="tl"/>
          </a:blip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663300"/>
                </a:solidFill>
              </a:rPr>
              <a:t>Васнецов</a:t>
            </a:r>
            <a:endParaRPr lang="ru-RU" sz="2400" b="1" dirty="0">
              <a:solidFill>
                <a:srgbClr val="663300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37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" decel="100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37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decel="100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4.33526E-6 L 0.00382 0.33109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" y="1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12" grpId="0" animBg="1"/>
      <p:bldP spid="12" grpId="1" animBg="1"/>
      <p:bldP spid="10" grpId="0" animBg="1"/>
      <p:bldP spid="10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44000" b="-4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071538" y="642918"/>
            <a:ext cx="7643866" cy="571504"/>
          </a:xfrm>
        </p:spPr>
        <p:txBody>
          <a:bodyPr/>
          <a:lstStyle/>
          <a:p>
            <a:pPr>
              <a:buNone/>
            </a:pPr>
            <a:r>
              <a:rPr lang="ru-RU" sz="24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2. Какая «</a:t>
            </a:r>
            <a:r>
              <a:rPr lang="ru-RU" sz="2400" b="1" dirty="0" err="1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беда-лихота</a:t>
            </a:r>
            <a:r>
              <a:rPr lang="ru-RU" sz="24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» случилась с Ильёй в детстве?</a:t>
            </a:r>
            <a:endParaRPr lang="ru-RU" sz="2400" b="1" dirty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1857356" y="1714488"/>
            <a:ext cx="3357586" cy="928694"/>
          </a:xfrm>
          <a:prstGeom prst="horizontalScroll">
            <a:avLst/>
          </a:prstGeom>
          <a:blipFill>
            <a:blip r:embed="rId3"/>
            <a:tile tx="0" ty="0" sx="100000" sy="100000" flip="none" algn="tl"/>
          </a:blip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Упал с лошади</a:t>
            </a:r>
            <a:endParaRPr lang="ru-RU" sz="2400" b="1" dirty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Горизонтальный свиток 7"/>
          <p:cNvSpPr/>
          <p:nvPr/>
        </p:nvSpPr>
        <p:spPr>
          <a:xfrm>
            <a:off x="3071802" y="3429000"/>
            <a:ext cx="3357586" cy="928694"/>
          </a:xfrm>
          <a:prstGeom prst="horizontalScroll">
            <a:avLst/>
          </a:prstGeom>
          <a:blipFill>
            <a:blip r:embed="rId3"/>
            <a:tile tx="0" ty="0" sx="100000" sy="100000" flip="none" algn="tl"/>
          </a:blip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Ослеп</a:t>
            </a:r>
            <a:endParaRPr lang="ru-RU" sz="2400" b="1" dirty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http://tainy.net/wp-content/uploads/2010/08/c352775054a91728eeabb88415a895b0_full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43042" y="1500174"/>
            <a:ext cx="6429420" cy="4680618"/>
          </a:xfrm>
          <a:prstGeom prst="rect">
            <a:avLst/>
          </a:prstGeom>
          <a:noFill/>
        </p:spPr>
      </p:pic>
      <p:sp>
        <p:nvSpPr>
          <p:cNvPr id="4" name="Горизонтальный свиток 3"/>
          <p:cNvSpPr/>
          <p:nvPr/>
        </p:nvSpPr>
        <p:spPr>
          <a:xfrm>
            <a:off x="4429124" y="5286388"/>
            <a:ext cx="3357586" cy="928694"/>
          </a:xfrm>
          <a:prstGeom prst="horizontalScroll">
            <a:avLst/>
          </a:prstGeom>
          <a:blipFill>
            <a:blip r:embed="rId3"/>
            <a:tile tx="0" ty="0" sx="100000" sy="100000" flip="none" algn="tl"/>
          </a:blip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Отнялись ноги</a:t>
            </a:r>
            <a:endParaRPr lang="ru-RU" sz="2400" b="1" dirty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/>
        </p:nvSpPr>
        <p:spPr>
          <a:xfrm>
            <a:off x="8215338" y="6357958"/>
            <a:ext cx="714380" cy="28575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37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" decel="100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37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decel="100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 t="-44000" b="-4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1500166" y="714356"/>
            <a:ext cx="617906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6633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3.Из какого города родом Алёша Попович?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rgbClr val="663300"/>
              </a:solidFill>
              <a:effectLst/>
              <a:latin typeface="Arial" pitchFamily="34" charset="0"/>
            </a:endParaRPr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3500430" y="3857628"/>
            <a:ext cx="2500330" cy="928694"/>
          </a:xfrm>
          <a:prstGeom prst="horizontalScroll">
            <a:avLst/>
          </a:prstGeom>
          <a:blipFill>
            <a:blip r:embed="rId3"/>
            <a:tile tx="0" ty="0" sx="100000" sy="100000" flip="none" algn="tl"/>
          </a:blip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Киев</a:t>
            </a:r>
            <a:endParaRPr lang="ru-RU" sz="2400" b="1" dirty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3500430" y="5214950"/>
            <a:ext cx="2500330" cy="928694"/>
          </a:xfrm>
          <a:prstGeom prst="horizontalScroll">
            <a:avLst/>
          </a:prstGeom>
          <a:blipFill>
            <a:blip r:embed="rId3"/>
            <a:tile tx="0" ty="0" sx="100000" sy="100000" flip="none" algn="tl"/>
          </a:blip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Чернигов</a:t>
            </a:r>
            <a:endParaRPr lang="ru-RU" sz="2400" b="1" dirty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 descr="fr0282_03_bi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28860" y="1357298"/>
            <a:ext cx="4581525" cy="524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Горизонтальный свиток 5"/>
          <p:cNvSpPr/>
          <p:nvPr/>
        </p:nvSpPr>
        <p:spPr>
          <a:xfrm>
            <a:off x="3500430" y="2428868"/>
            <a:ext cx="2428892" cy="928694"/>
          </a:xfrm>
          <a:prstGeom prst="horizontalScroll">
            <a:avLst/>
          </a:prstGeom>
          <a:blipFill>
            <a:blip r:embed="rId3"/>
            <a:tile tx="0" ty="0" sx="100000" sy="100000" flip="none" algn="tl"/>
          </a:blip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Ростов</a:t>
            </a:r>
            <a:endParaRPr lang="ru-RU" sz="2400" b="1" dirty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8215338" y="6357958"/>
            <a:ext cx="714380" cy="28575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1.6763E-6 L 0.00018 0.4767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37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decel="100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37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" decel="100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7" grpId="0" animBg="1"/>
      <p:bldP spid="7" grpId="1" animBg="1"/>
      <p:bldP spid="6" grpId="0" animBg="1"/>
      <p:bldP spid="6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>
            <a:lum/>
          </a:blip>
          <a:srcRect/>
          <a:stretch>
            <a:fillRect t="-44000" b="-4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28728" y="714356"/>
            <a:ext cx="62865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4. Кого из женщин освободил из полона Змея Огненного Добрыня Никитич? </a:t>
            </a:r>
            <a:endParaRPr lang="ru-RU" sz="2400" b="1" dirty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3143240" y="2071678"/>
            <a:ext cx="2928958" cy="928694"/>
          </a:xfrm>
          <a:prstGeom prst="horizontalScroll">
            <a:avLst/>
          </a:prstGeom>
          <a:blipFill>
            <a:blip r:embed="rId4"/>
            <a:tile tx="0" ty="0" sx="100000" sy="100000" flip="none" algn="tl"/>
          </a:blip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Любава</a:t>
            </a:r>
            <a:endParaRPr lang="ru-RU" sz="2400" b="1" dirty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3143240" y="3500438"/>
            <a:ext cx="2928958" cy="928694"/>
          </a:xfrm>
          <a:prstGeom prst="horizontalScroll">
            <a:avLst/>
          </a:prstGeom>
          <a:blipFill>
            <a:blip r:embed="rId4"/>
            <a:tile tx="0" ty="0" sx="100000" sy="100000" flip="none" algn="tl"/>
          </a:blip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Василиса Прекрасная</a:t>
            </a:r>
            <a:endParaRPr lang="ru-RU" sz="2400" b="1" dirty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http://img1.liveinternet.ru/images/attach/c/5/84/645/84645305_d314f572bec0.jpg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71802" y="1571612"/>
            <a:ext cx="3143272" cy="4930624"/>
          </a:xfrm>
          <a:prstGeom prst="rect">
            <a:avLst/>
          </a:prstGeom>
          <a:noFill/>
        </p:spPr>
      </p:pic>
      <p:sp>
        <p:nvSpPr>
          <p:cNvPr id="7" name="Горизонтальный свиток 6"/>
          <p:cNvSpPr/>
          <p:nvPr/>
        </p:nvSpPr>
        <p:spPr>
          <a:xfrm>
            <a:off x="3143240" y="5429264"/>
            <a:ext cx="2928958" cy="928694"/>
          </a:xfrm>
          <a:prstGeom prst="horizontalScroll">
            <a:avLst/>
          </a:prstGeom>
          <a:blipFill>
            <a:blip r:embed="rId4"/>
            <a:tile tx="0" ty="0" sx="100000" sy="100000" flip="none" algn="tl"/>
          </a:blip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Забава </a:t>
            </a:r>
            <a:r>
              <a:rPr lang="ru-RU" sz="2400" b="1" dirty="0" err="1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Путятична</a:t>
            </a:r>
            <a:endParaRPr lang="ru-RU" sz="2400" b="1" dirty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8215338" y="6357958"/>
            <a:ext cx="714380" cy="28575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37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" decel="100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37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decel="100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99 -0.06057 L -2.5E-6 -3.93064E-6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" y="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 t="-44000" b="-4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3" name="Rectangle 7"/>
          <p:cNvSpPr>
            <a:spLocks noChangeArrowheads="1"/>
          </p:cNvSpPr>
          <p:nvPr/>
        </p:nvSpPr>
        <p:spPr bwMode="auto">
          <a:xfrm>
            <a:off x="1142976" y="642918"/>
            <a:ext cx="7429552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>
              <a:defRPr/>
            </a:pPr>
            <a:r>
              <a:rPr lang="ru-RU" sz="24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5. Назовите имя русского воина, участвовавшего в битве двух богатырей на Куликовом поле. </a:t>
            </a:r>
          </a:p>
          <a:p>
            <a:pPr>
              <a:defRPr/>
            </a:pPr>
            <a:endParaRPr lang="ru-RU" sz="4000" dirty="0">
              <a:latin typeface="Cambria" pitchFamily="18" charset="0"/>
            </a:endParaRPr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>
              <a:latin typeface="Cambria" pitchFamily="18" charset="0"/>
              <a:cs typeface="Times New Roman" pitchFamily="18" charset="0"/>
            </a:endParaRPr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/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215338" y="6357958"/>
            <a:ext cx="714380" cy="28575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2857488" y="4857760"/>
            <a:ext cx="3357586" cy="928694"/>
          </a:xfrm>
          <a:prstGeom prst="horizontalScroll">
            <a:avLst/>
          </a:prstGeom>
          <a:blipFill>
            <a:blip r:embed="rId3"/>
            <a:tile tx="0" ty="0" sx="100000" sy="100000" flip="none" algn="tl"/>
          </a:blip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Илья</a:t>
            </a:r>
            <a:endParaRPr lang="ru-RU" sz="2400" b="1" dirty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2786050" y="3429000"/>
            <a:ext cx="3357586" cy="928694"/>
          </a:xfrm>
          <a:prstGeom prst="horizontalScroll">
            <a:avLst/>
          </a:prstGeom>
          <a:blipFill>
            <a:blip r:embed="rId3"/>
            <a:tile tx="0" ty="0" sx="100000" sy="100000" flip="none" algn="tl"/>
          </a:blip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Добрыня</a:t>
            </a:r>
            <a:endParaRPr lang="ru-RU" sz="2400" b="1" dirty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http://www.anywalls.com/download.php?file=201210/640x480/anywalls.com-60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71604" y="1643050"/>
            <a:ext cx="6096000" cy="4572000"/>
          </a:xfrm>
          <a:prstGeom prst="rect">
            <a:avLst/>
          </a:prstGeom>
          <a:noFill/>
        </p:spPr>
      </p:pic>
      <p:sp>
        <p:nvSpPr>
          <p:cNvPr id="8" name="Горизонтальный свиток 7"/>
          <p:cNvSpPr/>
          <p:nvPr/>
        </p:nvSpPr>
        <p:spPr>
          <a:xfrm>
            <a:off x="2786050" y="2000240"/>
            <a:ext cx="3357586" cy="928694"/>
          </a:xfrm>
          <a:prstGeom prst="horizontalScroll">
            <a:avLst/>
          </a:prstGeom>
          <a:blipFill>
            <a:blip r:embed="rId3"/>
            <a:tile tx="0" ty="0" sx="100000" sy="100000" flip="none" algn="tl"/>
          </a:blip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Пересвет</a:t>
            </a:r>
            <a:endParaRPr lang="ru-RU" sz="2400" b="1" dirty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37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" decel="100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37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decel="100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3.93064E-6 L -0.00399 0.53919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" y="2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>
            <a:lum/>
          </a:blip>
          <a:srcRect/>
          <a:stretch>
            <a:fillRect t="-44000" b="-4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71472" y="642918"/>
            <a:ext cx="82868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6. Как звали героя разорвавшего разом 12 воловьих кож? </a:t>
            </a:r>
            <a:endParaRPr lang="ru-RU" sz="2400" b="1" dirty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И разодрав все 12 кож Презента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2000233" y="1357298"/>
            <a:ext cx="4857784" cy="3643338"/>
          </a:xfrm>
          <a:prstGeom prst="rect">
            <a:avLst/>
          </a:prstGeom>
        </p:spPr>
      </p:pic>
      <p:sp>
        <p:nvSpPr>
          <p:cNvPr id="4" name="Горизонтальный свиток 3"/>
          <p:cNvSpPr/>
          <p:nvPr/>
        </p:nvSpPr>
        <p:spPr>
          <a:xfrm>
            <a:off x="6643702" y="5357826"/>
            <a:ext cx="1785950" cy="928694"/>
          </a:xfrm>
          <a:prstGeom prst="horizontalScroll">
            <a:avLst/>
          </a:prstGeom>
          <a:blipFill>
            <a:blip r:embed="rId5"/>
            <a:tile tx="0" ty="0" sx="100000" sy="100000" flip="none" algn="tl"/>
          </a:blip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Никита</a:t>
            </a:r>
            <a:endParaRPr lang="ru-RU" sz="2400" b="1" dirty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Горизонтальный свиток 7"/>
          <p:cNvSpPr/>
          <p:nvPr/>
        </p:nvSpPr>
        <p:spPr>
          <a:xfrm>
            <a:off x="1428728" y="5357826"/>
            <a:ext cx="1795474" cy="928694"/>
          </a:xfrm>
          <a:prstGeom prst="horizontalScroll">
            <a:avLst/>
          </a:prstGeom>
          <a:blipFill>
            <a:blip r:embed="rId5"/>
            <a:tile tx="0" ty="0" sx="100000" sy="100000" flip="none" algn="tl"/>
          </a:blip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Святогор</a:t>
            </a:r>
            <a:endParaRPr lang="ru-RU" sz="2400" b="1" dirty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Управляющая кнопка: назад 9">
            <a:hlinkClick r:id="rId6" action="ppaction://hlinksldjump" highlightClick="1"/>
          </p:cNvPr>
          <p:cNvSpPr/>
          <p:nvPr/>
        </p:nvSpPr>
        <p:spPr>
          <a:xfrm>
            <a:off x="214282" y="6357958"/>
            <a:ext cx="785786" cy="285752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Горизонтальный свиток 8"/>
          <p:cNvSpPr/>
          <p:nvPr/>
        </p:nvSpPr>
        <p:spPr>
          <a:xfrm>
            <a:off x="4143372" y="5357826"/>
            <a:ext cx="1795474" cy="928694"/>
          </a:xfrm>
          <a:prstGeom prst="horizontalScroll">
            <a:avLst/>
          </a:prstGeom>
          <a:blipFill>
            <a:blip r:embed="rId5"/>
            <a:tile tx="0" ty="0" sx="100000" sy="100000" flip="none" algn="tl"/>
          </a:blip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Микула</a:t>
            </a:r>
            <a:endParaRPr lang="ru-RU" sz="2400" b="1" dirty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32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37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decel="100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37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" decel="100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9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8" grpId="1" animBg="1"/>
      <p:bldP spid="8" grpId="2" animBg="1"/>
      <p:bldP spid="9" grpId="0" animBg="1"/>
      <p:bldP spid="9" grpId="1" animBg="1"/>
      <p:bldP spid="9" grpId="2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 t="-44000" b="-4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3" name="Rectangle 7"/>
          <p:cNvSpPr>
            <a:spLocks noChangeArrowheads="1"/>
          </p:cNvSpPr>
          <p:nvPr/>
        </p:nvSpPr>
        <p:spPr bwMode="auto">
          <a:xfrm>
            <a:off x="1142976" y="642918"/>
            <a:ext cx="7429552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>
              <a:defRPr/>
            </a:pPr>
            <a:endParaRPr lang="ru-RU" sz="4000" dirty="0">
              <a:latin typeface="Cambria" pitchFamily="18" charset="0"/>
            </a:endParaRPr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>
              <a:latin typeface="Cambria" pitchFamily="18" charset="0"/>
              <a:cs typeface="Times New Roman" pitchFamily="18" charset="0"/>
            </a:endParaRPr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643174" y="500042"/>
            <a:ext cx="41434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Калики перехожие – это…</a:t>
            </a:r>
            <a:endParaRPr lang="ru-RU" sz="2400" b="1" dirty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2214546" y="3071810"/>
            <a:ext cx="4643470" cy="928694"/>
          </a:xfrm>
          <a:prstGeom prst="horizontalScroll">
            <a:avLst/>
          </a:prstGeom>
          <a:blipFill>
            <a:blip r:embed="rId3"/>
            <a:tile tx="0" ty="0" sx="100000" sy="100000" flip="none" algn="tl"/>
          </a:blip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Старинное название калек</a:t>
            </a:r>
            <a:endParaRPr lang="ru-RU" sz="2400" b="1" dirty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Горизонтальный свиток 7"/>
          <p:cNvSpPr/>
          <p:nvPr/>
        </p:nvSpPr>
        <p:spPr>
          <a:xfrm>
            <a:off x="2214546" y="4429132"/>
            <a:ext cx="4643470" cy="928694"/>
          </a:xfrm>
          <a:prstGeom prst="horizontalScroll">
            <a:avLst/>
          </a:prstGeom>
          <a:blipFill>
            <a:blip r:embed="rId3"/>
            <a:tile tx="0" ty="0" sx="100000" sy="100000" flip="none" algn="tl"/>
          </a:blip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Старинное название колдунов</a:t>
            </a:r>
            <a:endParaRPr lang="ru-RU" sz="2400" b="1" dirty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286776" y="6357958"/>
            <a:ext cx="714380" cy="28575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 descr="8-bylina-ob-ile-muromc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00232" y="1071546"/>
            <a:ext cx="5000660" cy="4812666"/>
          </a:xfrm>
          <a:prstGeom prst="rect">
            <a:avLst/>
          </a:prstGeom>
        </p:spPr>
      </p:pic>
      <p:sp>
        <p:nvSpPr>
          <p:cNvPr id="6" name="Горизонтальный свиток 5"/>
          <p:cNvSpPr/>
          <p:nvPr/>
        </p:nvSpPr>
        <p:spPr>
          <a:xfrm>
            <a:off x="2214546" y="2000240"/>
            <a:ext cx="4643470" cy="928694"/>
          </a:xfrm>
          <a:prstGeom prst="horizontalScroll">
            <a:avLst/>
          </a:prstGeom>
          <a:blipFill>
            <a:blip r:embed="rId3"/>
            <a:tile tx="0" ty="0" sx="100000" sy="100000" flip="none" algn="tl"/>
          </a:blip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Старинное название странников</a:t>
            </a:r>
            <a:endParaRPr lang="ru-RU" sz="2400" b="1" dirty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3.93064E-6 L 0.00399 0.5285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" y="2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37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decel="100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37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" decel="100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 t="-44000" b="-4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3" name="Rectangle 7"/>
          <p:cNvSpPr>
            <a:spLocks noChangeArrowheads="1"/>
          </p:cNvSpPr>
          <p:nvPr/>
        </p:nvSpPr>
        <p:spPr bwMode="auto">
          <a:xfrm>
            <a:off x="1142976" y="642918"/>
            <a:ext cx="7429552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>
              <a:defRPr/>
            </a:pPr>
            <a:endParaRPr lang="ru-RU" sz="4000" dirty="0">
              <a:latin typeface="Cambria" pitchFamily="18" charset="0"/>
            </a:endParaRPr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>
              <a:latin typeface="Cambria" pitchFamily="18" charset="0"/>
              <a:cs typeface="Times New Roman" pitchFamily="18" charset="0"/>
            </a:endParaRPr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-214346" y="242886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357554" y="1000108"/>
            <a:ext cx="24288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Ендова – это…</a:t>
            </a:r>
            <a:endParaRPr lang="ru-RU" sz="2400" b="1" dirty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2786050" y="2071678"/>
            <a:ext cx="3357586" cy="928694"/>
          </a:xfrm>
          <a:prstGeom prst="horizontalScroll">
            <a:avLst/>
          </a:prstGeom>
          <a:blipFill>
            <a:blip r:embed="rId3"/>
            <a:tile tx="0" ty="0" sx="100000" sy="100000" flip="none" algn="tl"/>
          </a:blip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Старинное название еды</a:t>
            </a:r>
            <a:endParaRPr lang="ru-RU" sz="2400" b="1" dirty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Горизонтальный свиток 7"/>
          <p:cNvSpPr/>
          <p:nvPr/>
        </p:nvSpPr>
        <p:spPr>
          <a:xfrm>
            <a:off x="2786050" y="4786322"/>
            <a:ext cx="3357586" cy="928694"/>
          </a:xfrm>
          <a:prstGeom prst="horizontalScroll">
            <a:avLst/>
          </a:prstGeom>
          <a:blipFill>
            <a:blip r:embed="rId3"/>
            <a:tile tx="0" ty="0" sx="100000" sy="100000" flip="none" algn="tl"/>
          </a:blip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Старинное название тарелки</a:t>
            </a:r>
            <a:endParaRPr lang="ru-RU" sz="2400" b="1" dirty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286776" y="6357958"/>
            <a:ext cx="714380" cy="28575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2" name="Picture 2" descr="http://img0.liveinternet.ru/images/attach/c/1/50/758/50758504_1257364507_image001_13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71604" y="1785926"/>
            <a:ext cx="5857916" cy="3989539"/>
          </a:xfrm>
          <a:prstGeom prst="rect">
            <a:avLst/>
          </a:prstGeom>
          <a:noFill/>
        </p:spPr>
      </p:pic>
      <p:sp>
        <p:nvSpPr>
          <p:cNvPr id="7" name="Горизонтальный свиток 6"/>
          <p:cNvSpPr/>
          <p:nvPr/>
        </p:nvSpPr>
        <p:spPr>
          <a:xfrm>
            <a:off x="2786050" y="3429000"/>
            <a:ext cx="3357586" cy="928694"/>
          </a:xfrm>
          <a:prstGeom prst="horizontalScroll">
            <a:avLst/>
          </a:prstGeom>
          <a:blipFill>
            <a:blip r:embed="rId3"/>
            <a:tile tx="0" ty="0" sx="100000" sy="100000" flip="none" algn="tl"/>
          </a:blip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Старинное название сосуда для питья</a:t>
            </a:r>
            <a:endParaRPr lang="ru-RU" sz="2400" b="1" dirty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37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" decel="100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295  E" pathEditMode="relative" ptsTypes="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37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" decel="100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8" grpId="0" animBg="1"/>
      <p:bldP spid="8" grpId="1" animBg="1"/>
      <p:bldP spid="7" grpId="0" animBg="1"/>
      <p:bldP spid="7" grpId="1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 t="-44000" b="-4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3" name="Rectangle 7"/>
          <p:cNvSpPr>
            <a:spLocks noChangeArrowheads="1"/>
          </p:cNvSpPr>
          <p:nvPr/>
        </p:nvSpPr>
        <p:spPr bwMode="auto">
          <a:xfrm>
            <a:off x="1142976" y="642918"/>
            <a:ext cx="7429552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>
              <a:defRPr/>
            </a:pPr>
            <a:endParaRPr lang="ru-RU" sz="4000" dirty="0">
              <a:latin typeface="Cambria" pitchFamily="18" charset="0"/>
            </a:endParaRPr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>
              <a:latin typeface="Cambria" pitchFamily="18" charset="0"/>
              <a:cs typeface="Times New Roman" pitchFamily="18" charset="0"/>
            </a:endParaRPr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071802" y="1000108"/>
            <a:ext cx="29289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Палица – это…</a:t>
            </a:r>
            <a:endParaRPr lang="ru-RU" sz="2400" b="1" dirty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2857488" y="3357562"/>
            <a:ext cx="3357586" cy="928694"/>
          </a:xfrm>
          <a:prstGeom prst="horizontalScroll">
            <a:avLst/>
          </a:prstGeom>
          <a:blipFill>
            <a:blip r:embed="rId3"/>
            <a:tile tx="0" ty="0" sx="100000" sy="100000" flip="none" algn="tl"/>
          </a:blip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большой палец руки</a:t>
            </a:r>
            <a:endParaRPr lang="ru-RU" sz="2400" b="1" dirty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Горизонтальный свиток 7"/>
          <p:cNvSpPr/>
          <p:nvPr/>
        </p:nvSpPr>
        <p:spPr>
          <a:xfrm>
            <a:off x="2857488" y="4714884"/>
            <a:ext cx="3357586" cy="928694"/>
          </a:xfrm>
          <a:prstGeom prst="horizontalScroll">
            <a:avLst/>
          </a:prstGeom>
          <a:blipFill>
            <a:blip r:embed="rId3"/>
            <a:tile tx="0" ty="0" sx="100000" sy="100000" flip="none" algn="tl"/>
          </a:blip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Старинное название кисти руки</a:t>
            </a:r>
            <a:endParaRPr lang="ru-RU" sz="2400" b="1" dirty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Управляющая кнопка: далее 8">
            <a:hlinkClick r:id="rId4" action="ppaction://hlinksldjump" highlightClick="1"/>
          </p:cNvPr>
          <p:cNvSpPr/>
          <p:nvPr/>
        </p:nvSpPr>
        <p:spPr>
          <a:xfrm>
            <a:off x="8286776" y="6357958"/>
            <a:ext cx="714380" cy="28575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8" name="Picture 2" descr="http://bbsimg.ngfiles.com/1/24129000/ngbbs501a1c20c8765.jpg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000232" y="1714488"/>
            <a:ext cx="5372756" cy="3890965"/>
          </a:xfrm>
          <a:prstGeom prst="rect">
            <a:avLst/>
          </a:prstGeom>
          <a:noFill/>
        </p:spPr>
      </p:pic>
      <p:sp>
        <p:nvSpPr>
          <p:cNvPr id="6" name="Горизонтальный свиток 5"/>
          <p:cNvSpPr/>
          <p:nvPr/>
        </p:nvSpPr>
        <p:spPr>
          <a:xfrm>
            <a:off x="2857488" y="1928802"/>
            <a:ext cx="3357586" cy="928694"/>
          </a:xfrm>
          <a:prstGeom prst="horizontalScroll">
            <a:avLst/>
          </a:prstGeom>
          <a:blipFill>
            <a:blip r:embed="rId3"/>
            <a:tile tx="0" ty="0" sx="100000" sy="100000" flip="none" algn="tl"/>
          </a:blip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тяжелая дубинка</a:t>
            </a:r>
            <a:endParaRPr lang="ru-RU" sz="2400" b="1" dirty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6.93642E-7 L 0.00399 0.5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" y="2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37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decel="100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37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" decel="100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8" grpId="1" animBg="1"/>
      <p:bldP spid="6" grpId="0" animBg="1"/>
      <p:bldP spid="6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картинки\фон свиток\58175982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pic>
        <p:nvPicPr>
          <p:cNvPr id="12" name="Picture 7" descr="F:\узоры\Декор монро-дизайн (17)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2545169">
            <a:off x="7825331" y="237022"/>
            <a:ext cx="1110004" cy="1049433"/>
          </a:xfrm>
          <a:prstGeom prst="rect">
            <a:avLst/>
          </a:prstGeom>
          <a:noFill/>
        </p:spPr>
      </p:pic>
      <p:pic>
        <p:nvPicPr>
          <p:cNvPr id="13" name="Picture 7" descr="F:\узоры\Декор монро-дизайн (17)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3180230">
            <a:off x="207162" y="5575097"/>
            <a:ext cx="1110004" cy="1049433"/>
          </a:xfrm>
          <a:prstGeom prst="rect">
            <a:avLst/>
          </a:prstGeom>
          <a:noFill/>
        </p:spPr>
      </p:pic>
      <p:pic>
        <p:nvPicPr>
          <p:cNvPr id="14" name="Picture 7" descr="F:\узоры\Декор монро-дизайн (17)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7956170">
            <a:off x="7827086" y="5569580"/>
            <a:ext cx="1110004" cy="1049433"/>
          </a:xfrm>
          <a:prstGeom prst="rect">
            <a:avLst/>
          </a:prstGeom>
          <a:noFill/>
        </p:spPr>
      </p:pic>
      <p:pic>
        <p:nvPicPr>
          <p:cNvPr id="15" name="Picture 7" descr="F:\узоры\Декор монро-дизайн (17)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8974971">
            <a:off x="208760" y="238111"/>
            <a:ext cx="1110004" cy="1049433"/>
          </a:xfrm>
          <a:prstGeom prst="rect">
            <a:avLst/>
          </a:prstGeom>
          <a:noFill/>
        </p:spPr>
      </p:pic>
      <p:pic>
        <p:nvPicPr>
          <p:cNvPr id="9" name="Рисунок 8" descr="3dddf5238dab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157" y="357166"/>
            <a:ext cx="8362525" cy="6143668"/>
          </a:xfrm>
          <a:prstGeom prst="rect">
            <a:avLst/>
          </a:prstGeom>
        </p:spPr>
      </p:pic>
    </p:spTree>
  </p:cSld>
  <p:clrMapOvr>
    <a:masterClrMapping/>
  </p:clrMapOvr>
  <p:transition spd="med" advClick="0" advTm="4906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 t="-44000" b="-4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3" name="Rectangle 7"/>
          <p:cNvSpPr>
            <a:spLocks noChangeArrowheads="1"/>
          </p:cNvSpPr>
          <p:nvPr/>
        </p:nvSpPr>
        <p:spPr bwMode="auto">
          <a:xfrm>
            <a:off x="1142976" y="642918"/>
            <a:ext cx="7429552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>
              <a:defRPr/>
            </a:pPr>
            <a:endParaRPr lang="ru-RU" sz="4000" dirty="0">
              <a:latin typeface="Cambria" pitchFamily="18" charset="0"/>
            </a:endParaRPr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>
              <a:latin typeface="Cambria" pitchFamily="18" charset="0"/>
              <a:cs typeface="Times New Roman" pitchFamily="18" charset="0"/>
            </a:endParaRPr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/>
          </a:p>
        </p:txBody>
      </p:sp>
      <p:pic>
        <p:nvPicPr>
          <p:cNvPr id="35842" name="Picture 2" descr="http://static.kharkovforum.com/customprofilepics/profilepic259415_2.gif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3714752"/>
            <a:ext cx="714380" cy="78288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071538" y="385762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http://www.kharkovforum.com/member.php?u=259415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5844" name="Picture 4" descr="http://cdn2.all-art.org/art_20th_century/russian_art/vasnetzov/82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5720" y="1214422"/>
            <a:ext cx="727049" cy="546654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142976" y="1285860"/>
            <a:ext cx="58579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http://www.all-art.org/art_20th_century/vasnezov1.html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857356" y="492919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http://www.liveinternet.ru/community/1594513/post259395528/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5846" name="Picture 6" descr="http://s55.radikal.ru/i148/1203/20/056f08d36928.jp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071538" y="4786322"/>
            <a:ext cx="571504" cy="767119"/>
          </a:xfrm>
          <a:prstGeom prst="rect">
            <a:avLst/>
          </a:prstGeom>
          <a:noFill/>
        </p:spPr>
      </p:pic>
      <p:pic>
        <p:nvPicPr>
          <p:cNvPr id="35848" name="Picture 8" descr="http://www.stihi.ru/pics/2011/04/26/4464.jpg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85720" y="1928802"/>
            <a:ext cx="571504" cy="799306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928662" y="2357430"/>
            <a:ext cx="35594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http://www.stihi.ru/2011/04/26/4464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071538" y="3143248"/>
            <a:ext cx="38843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http://vakin.livejournal.com/95033.html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Рисунок 14" descr="s43098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285720" y="2857496"/>
            <a:ext cx="500066" cy="740945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2500298" y="6072206"/>
            <a:ext cx="42413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http://www.xxlbook.ru/offerlab193711.aspx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Рисунок 16" descr="05labr6v51241785573.jpg"/>
          <p:cNvPicPr>
            <a:picLocks noChangeAspect="1"/>
          </p:cNvPicPr>
          <p:nvPr/>
        </p:nvPicPr>
        <p:blipFill>
          <a:blip r:embed="rId12" cstate="email"/>
          <a:stretch>
            <a:fillRect/>
          </a:stretch>
        </p:blipFill>
        <p:spPr>
          <a:xfrm>
            <a:off x="1785918" y="5857892"/>
            <a:ext cx="521964" cy="71438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1928794" y="357166"/>
            <a:ext cx="34290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Список изображений:</a:t>
            </a:r>
            <a:endParaRPr lang="ru-RU" sz="2400" b="1" dirty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Управляющая кнопка: далее 18">
            <a:hlinkClick r:id="" action="ppaction://hlinkshowjump?jump=nextslide" highlightClick="1"/>
          </p:cNvPr>
          <p:cNvSpPr/>
          <p:nvPr/>
        </p:nvSpPr>
        <p:spPr>
          <a:xfrm>
            <a:off x="8143900" y="6286520"/>
            <a:ext cx="714380" cy="28575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 t="-44000" b="-4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3" name="Rectangle 7"/>
          <p:cNvSpPr>
            <a:spLocks noChangeArrowheads="1"/>
          </p:cNvSpPr>
          <p:nvPr/>
        </p:nvSpPr>
        <p:spPr bwMode="auto">
          <a:xfrm>
            <a:off x="1142976" y="642918"/>
            <a:ext cx="7429552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>
              <a:defRPr/>
            </a:pPr>
            <a:endParaRPr lang="ru-RU" sz="4000" dirty="0">
              <a:latin typeface="Cambria" pitchFamily="18" charset="0"/>
            </a:endParaRPr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>
              <a:latin typeface="Cambria" pitchFamily="18" charset="0"/>
              <a:cs typeface="Times New Roman" pitchFamily="18" charset="0"/>
            </a:endParaRPr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142976" y="642918"/>
            <a:ext cx="41964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http://gondak.blogspot.com/2011/12/3.html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0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357158" y="285728"/>
            <a:ext cx="593194" cy="857256"/>
          </a:xfrm>
          <a:prstGeom prst="rect">
            <a:avLst/>
          </a:prstGeom>
        </p:spPr>
      </p:pic>
      <p:pic>
        <p:nvPicPr>
          <p:cNvPr id="37890" name="Picture 2" descr="http://www.xxlbook.ru/imgh643495.pn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58" y="1285860"/>
            <a:ext cx="571504" cy="813529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1142976" y="1428736"/>
            <a:ext cx="42413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http://www.xxlbook.ru/offerlab193711.aspx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7892" name="Picture 4" descr="http://www.bezformata.ru/content/Images/000/007/950/image795087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V="1">
            <a:off x="357158" y="2428868"/>
            <a:ext cx="518824" cy="714380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1142976" y="242886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http://www.liveinternet.ru/users/5114887/post277007461/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142976" y="3357562"/>
            <a:ext cx="62150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http://www.golovachev.ru/forum/showthread.php?s=445472b62193e5effda3daecd73abc4f&amp;p=40063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Рисунок 14" descr="simakov-ivan-vasilyevich-svyatogor-1917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flipH="1">
            <a:off x="357158" y="3357562"/>
            <a:ext cx="548245" cy="714380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1643042" y="471488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http://www.liveinternet.ru/users/3469412/post166355183/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Рисунок 16" descr="svatogor_N.Rerix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85786" y="4572008"/>
            <a:ext cx="612203" cy="785818"/>
          </a:xfrm>
          <a:prstGeom prst="rect">
            <a:avLst/>
          </a:prstGeom>
        </p:spPr>
      </p:pic>
      <p:sp>
        <p:nvSpPr>
          <p:cNvPr id="18" name="Прямоугольник 17"/>
          <p:cNvSpPr/>
          <p:nvPr/>
        </p:nvSpPr>
        <p:spPr>
          <a:xfrm>
            <a:off x="2428860" y="5715016"/>
            <a:ext cx="30059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http://maestro-od.io.ua/journal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" name="Рисунок 18" descr="svatog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 flipH="1">
            <a:off x="1785918" y="5572140"/>
            <a:ext cx="500066" cy="843891"/>
          </a:xfrm>
          <a:prstGeom prst="rect">
            <a:avLst/>
          </a:prstGeom>
        </p:spPr>
      </p:pic>
      <p:sp>
        <p:nvSpPr>
          <p:cNvPr id="20" name="Управляющая кнопка: далее 19">
            <a:hlinkClick r:id="" action="ppaction://hlinkshowjump?jump=firstslide" highlightClick="1"/>
          </p:cNvPr>
          <p:cNvSpPr/>
          <p:nvPr/>
        </p:nvSpPr>
        <p:spPr>
          <a:xfrm>
            <a:off x="8215338" y="6286520"/>
            <a:ext cx="714380" cy="28575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 t="-44000" b="-4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3" name="Rectangle 7"/>
          <p:cNvSpPr>
            <a:spLocks noChangeArrowheads="1"/>
          </p:cNvSpPr>
          <p:nvPr/>
        </p:nvSpPr>
        <p:spPr bwMode="auto">
          <a:xfrm>
            <a:off x="1142976" y="642918"/>
            <a:ext cx="7429552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>
              <a:defRPr/>
            </a:pPr>
            <a:endParaRPr lang="ru-RU" sz="4000" dirty="0">
              <a:latin typeface="Cambria" pitchFamily="18" charset="0"/>
            </a:endParaRPr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>
              <a:latin typeface="Cambria" pitchFamily="18" charset="0"/>
              <a:cs typeface="Times New Roman" pitchFamily="18" charset="0"/>
            </a:endParaRPr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/>
          </a:p>
        </p:txBody>
      </p:sp>
      <p:pic>
        <p:nvPicPr>
          <p:cNvPr id="1026" name="Picture 2" descr="http://img0.liveinternet.ru/images/attach/c/1/50/758/50758504_1257364507_image001_13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285728"/>
            <a:ext cx="857256" cy="583835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285852" y="357166"/>
            <a:ext cx="75009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http://www.liveinternet.ru/community/1726655/post113659993/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85852" y="928670"/>
            <a:ext cx="721523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http://www.my-ussr.ru/sovetskie-diafilmy/legendy-predanija-skazanija/438-bylina-ob-ile-muromce.html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8-bylina-ob-ile-muromc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57158" y="1000108"/>
            <a:ext cx="608076" cy="585216"/>
          </a:xfrm>
          <a:prstGeom prst="rect">
            <a:avLst/>
          </a:prstGeom>
        </p:spPr>
      </p:pic>
      <p:pic>
        <p:nvPicPr>
          <p:cNvPr id="1028" name="Picture 4" descr="http://bbsimg.ngfiles.com/1/24129000/ngbbs501a1c20c8765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7158" y="1785926"/>
            <a:ext cx="714380" cy="517356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1285852" y="1714488"/>
            <a:ext cx="592935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http://www.newgrounds.com/bbs/topic/1313696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00100" y="2357430"/>
            <a:ext cx="30003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Мелодия «Гусли»</a:t>
            </a:r>
            <a:endParaRPr lang="ru-RU" sz="2400" b="1" dirty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71538" y="2857496"/>
            <a:ext cx="20762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http://muzofon.com/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00100" y="3214686"/>
            <a:ext cx="59293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Мультфильм «Никита Кожемяка»</a:t>
            </a:r>
            <a:endParaRPr lang="ru-RU" sz="2400" b="1" dirty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000100" y="3714752"/>
            <a:ext cx="66437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8"/>
              </a:rPr>
              <a:t>proshkolu.ru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9"/>
              </a:rPr>
              <a:t>Наталья Терентьевна Морозова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10"/>
              </a:rPr>
              <a:t>file/4314647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000100" y="4214818"/>
            <a:ext cx="38576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Литература:</a:t>
            </a:r>
            <a:endParaRPr lang="ru-RU" sz="2400" b="1" dirty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1000100" y="4857760"/>
            <a:ext cx="778674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Ефросинина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Л.А.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Литературное чтение. 3 класс: учебник для учащихся общеобразовательных учреждений: в 2 ч.-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М.:Вентана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Граф, 2013.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1000100" y="5657671"/>
            <a:ext cx="785818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Ефросинина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Л.А.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Литературное чтение в начальной школе: контрольные работы, тесты, литературные диктанты, тесты для проверки    навыков чтения, диагностические задания: в 2 ч./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Л.А.Ефросинина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.- М.: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Вентана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Граф, 2009.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8" name="Управляющая кнопка: назад 17">
            <a:hlinkClick r:id="rId11" action="ppaction://hlinksldjump" highlightClick="1"/>
          </p:cNvPr>
          <p:cNvSpPr/>
          <p:nvPr/>
        </p:nvSpPr>
        <p:spPr>
          <a:xfrm>
            <a:off x="214282" y="6357958"/>
            <a:ext cx="785786" cy="285752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картинки\фон свиток\58175982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pic>
        <p:nvPicPr>
          <p:cNvPr id="10" name="Рисунок 9" descr="Декор монро-дизайн (24)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14282" y="4071942"/>
            <a:ext cx="2720180" cy="2571744"/>
          </a:xfrm>
          <a:prstGeom prst="rect">
            <a:avLst/>
          </a:prstGeom>
        </p:spPr>
      </p:pic>
      <p:pic>
        <p:nvPicPr>
          <p:cNvPr id="8" name="Рисунок 7" descr="0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95043" y="214290"/>
            <a:ext cx="4448957" cy="6429420"/>
          </a:xfrm>
          <a:prstGeom prst="rect">
            <a:avLst/>
          </a:prstGeom>
        </p:spPr>
      </p:pic>
      <p:pic>
        <p:nvPicPr>
          <p:cNvPr id="7" name="Рисунок 6" descr="05labr6v51241785573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14282" y="214290"/>
            <a:ext cx="4572032" cy="6257461"/>
          </a:xfrm>
          <a:prstGeom prst="rect">
            <a:avLst/>
          </a:prstGeom>
        </p:spPr>
      </p:pic>
    </p:spTree>
  </p:cSld>
  <p:clrMapOvr>
    <a:masterClrMapping/>
  </p:clrMapOvr>
  <p:transition spd="med" advClick="0" advTm="7922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картинки\фон свиток\58175982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pic>
        <p:nvPicPr>
          <p:cNvPr id="10" name="Рисунок 9" descr="Декор монро-дизайн (24)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14282" y="4071942"/>
            <a:ext cx="2720180" cy="2571744"/>
          </a:xfrm>
          <a:prstGeom prst="rect">
            <a:avLst/>
          </a:prstGeom>
        </p:spPr>
      </p:pic>
      <p:pic>
        <p:nvPicPr>
          <p:cNvPr id="17412" name="Picture 4" descr="http://www.bezformata.ru/content/Images/000/007/950/image7950875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6248" y="214290"/>
            <a:ext cx="4524372" cy="6229712"/>
          </a:xfrm>
          <a:prstGeom prst="rect">
            <a:avLst/>
          </a:prstGeom>
          <a:noFill/>
        </p:spPr>
      </p:pic>
      <p:pic>
        <p:nvPicPr>
          <p:cNvPr id="17410" name="Picture 2" descr="http://www.xxlbook.ru/imgh643495.png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57158" y="285727"/>
            <a:ext cx="4214842" cy="6215107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spd="med" advClick="0" advTm="11626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картинки\фон свиток\58175982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pic>
        <p:nvPicPr>
          <p:cNvPr id="10" name="Рисунок 9" descr="Декор монро-дизайн (24)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14282" y="4071942"/>
            <a:ext cx="2720180" cy="2571744"/>
          </a:xfrm>
          <a:prstGeom prst="rect">
            <a:avLst/>
          </a:prstGeom>
        </p:spPr>
      </p:pic>
      <p:pic>
        <p:nvPicPr>
          <p:cNvPr id="5" name="Рисунок 4" descr="Илья-Муромец1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00562" y="285728"/>
            <a:ext cx="4398866" cy="6143668"/>
          </a:xfrm>
          <a:prstGeom prst="rect">
            <a:avLst/>
          </a:prstGeom>
        </p:spPr>
      </p:pic>
      <p:pic>
        <p:nvPicPr>
          <p:cNvPr id="6" name="Рисунок 5" descr="s43098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7158" y="357166"/>
            <a:ext cx="4098165" cy="607223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med" advClick="0" advTm="10704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картинки\фон свиток\58175982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pic>
        <p:nvPicPr>
          <p:cNvPr id="10" name="Рисунок 9" descr="Декор монро-дизайн (24)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14282" y="4071942"/>
            <a:ext cx="2720180" cy="2571744"/>
          </a:xfrm>
          <a:prstGeom prst="rect">
            <a:avLst/>
          </a:prstGeom>
        </p:spPr>
      </p:pic>
      <p:pic>
        <p:nvPicPr>
          <p:cNvPr id="6" name="Рисунок 5" descr="svatog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7158" y="357166"/>
            <a:ext cx="3643338" cy="6148352"/>
          </a:xfrm>
          <a:prstGeom prst="rect">
            <a:avLst/>
          </a:prstGeom>
        </p:spPr>
      </p:pic>
      <p:pic>
        <p:nvPicPr>
          <p:cNvPr id="8" name="Рисунок 7" descr="svatogor_N.Rerix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00496" y="357166"/>
            <a:ext cx="4786314" cy="6143668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med" advClick="0" advTm="12078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картинки\фон свиток\58175982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pic>
        <p:nvPicPr>
          <p:cNvPr id="7" name="Содержимое 3"/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85728"/>
            <a:ext cx="8501122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" descr="F:\к презентации\Святогор\Rsvytogor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48" y="428604"/>
            <a:ext cx="1962150" cy="333375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7375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картинки\фон свиток\58175982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3971924" cy="785818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6" name="Рисунок 5" descr="simakov-ivan-vasilyevich-svyatogor-191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1934" y="357166"/>
            <a:ext cx="4714908" cy="6143668"/>
          </a:xfrm>
          <a:prstGeom prst="rect">
            <a:avLst/>
          </a:prstGeom>
        </p:spPr>
      </p:pic>
      <p:pic>
        <p:nvPicPr>
          <p:cNvPr id="13314" name="Picture 2" descr="http://s55.radikal.ru/i148/1203/20/056f08d36928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58" y="357166"/>
            <a:ext cx="3796930" cy="6143668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12203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 t="-44000" b="-4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596" y="500042"/>
            <a:ext cx="8215370" cy="1527162"/>
          </a:xfrm>
        </p:spPr>
        <p:txBody>
          <a:bodyPr/>
          <a:lstStyle/>
          <a:p>
            <a:pPr algn="ctr" eaLnBrk="1" hangingPunct="1">
              <a:spcBef>
                <a:spcPts val="0"/>
              </a:spcBef>
              <a:buFontTx/>
              <a:buNone/>
              <a:defRPr/>
            </a:pPr>
            <a:r>
              <a:rPr lang="ru-RU" sz="36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Самые известные былинные богатыри: </a:t>
            </a:r>
          </a:p>
          <a:p>
            <a:pPr algn="ctr" eaLnBrk="1" hangingPunct="1">
              <a:spcBef>
                <a:spcPts val="0"/>
              </a:spcBef>
              <a:buFontTx/>
              <a:buNone/>
              <a:defRPr/>
            </a:pPr>
            <a:r>
              <a:rPr lang="ru-RU" sz="24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ambria" pitchFamily="18" charset="0"/>
              </a:rPr>
              <a:t>Илья Муромец, Алеша Попович, </a:t>
            </a:r>
          </a:p>
          <a:p>
            <a:pPr algn="ctr" eaLnBrk="1" hangingPunct="1">
              <a:spcBef>
                <a:spcPts val="0"/>
              </a:spcBef>
              <a:buFontTx/>
              <a:buNone/>
              <a:defRPr/>
            </a:pPr>
            <a:r>
              <a:rPr lang="ru-RU" sz="24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ambria" pitchFamily="18" charset="0"/>
              </a:rPr>
              <a:t>Добрыня Никитич.</a:t>
            </a:r>
          </a:p>
        </p:txBody>
      </p:sp>
      <p:pic>
        <p:nvPicPr>
          <p:cNvPr id="11268" name="Picture 5" descr="380px-die_drei_bogaty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1309" y="2071678"/>
            <a:ext cx="6714004" cy="44519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 advClick="0" advTm="6047">
    <p:fad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8|3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|3.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2.3"/>
</p:tagLst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1033</TotalTime>
  <Words>335</Words>
  <Application>Microsoft Office PowerPoint</Application>
  <PresentationFormat>Экран (4:3)</PresentationFormat>
  <Paragraphs>97</Paragraphs>
  <Slides>22</Slides>
  <Notes>1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Оформление по умолчанию</vt:lpstr>
      <vt:lpstr>Интерактивный тест по литературному чтению  для 3 класса   «Богатыри земли русской»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Borisova</dc:creator>
  <cp:lastModifiedBy>Admin</cp:lastModifiedBy>
  <cp:revision>112</cp:revision>
  <dcterms:created xsi:type="dcterms:W3CDTF">2009-01-21T12:54:33Z</dcterms:created>
  <dcterms:modified xsi:type="dcterms:W3CDTF">2013-10-11T20:48:25Z</dcterms:modified>
</cp:coreProperties>
</file>