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sd555.mylivepage.ru/image/1733/18170_%D0%9C%D0%B0%D1%80%D1%81_%D0%B8_%D0%BB%D1%83%D0%BD%D0%BD%D0%B0%D1%8F_%D1%80%D0%B0%D0%B4%D1%83%D0%B3%D0%B0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u.wikipedia.org/wiki/%D0%A2%D1%83%D0%BC%D0%B0%D0%BD%D0%BD%D0%B0%D1%8F_%D1%80%D0%B0%D0%B4%D1%83%D0%B3%D0%B0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7.png"/><Relationship Id="rId7" Type="http://schemas.openxmlformats.org/officeDocument/2006/relationships/hyperlink" Target="//commons.wikimedia.org/wiki/File:Rainbow_Warrior-1.svg?uselang=ru" TargetMode="External"/><Relationship Id="rId2" Type="http://schemas.openxmlformats.org/officeDocument/2006/relationships/hyperlink" Target="//commons.wikimedia.org/wiki/File:Flag_of_the_Jewish_Autonomous_Oblast.svg?uselang=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Rainbow_Warrior" TargetMode="External"/><Relationship Id="rId5" Type="http://schemas.openxmlformats.org/officeDocument/2006/relationships/hyperlink" Target="http://ru.wikipedia.org/wiki/%D0%93%D1%80%D0%B8%D0%BD%D0%BF%D0%B8%D1%81" TargetMode="External"/><Relationship Id="rId4" Type="http://schemas.openxmlformats.org/officeDocument/2006/relationships/hyperlink" Target="http://ru.wikipedia.org/wiki/%D0%95%D0%B2%D1%80%D0%B5%D0%B9%D1%81%D0%BA%D0%B0%D1%8F_%D0%B0%D0%B2%D1%82%D0%BE%D0%BD%D0%BE%D0%BC%D0%BD%D0%B0%D1%8F_%D0%BE%D0%B1%D0%BB%D0%B0%D1%81%D1%82%D1%8C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0%B0%D0%B6%D0%B4%D1%8B%D0%B9_%D0%BE%D1%85%D0%BE%D1%82%D0%BD%D0%B8%D0%BA_%D0%B6%D0%B5%D0%BB%D0%B0%D0%B5%D1%82_%D0%B7%D0%BD%D0%B0%D1%82%D1%8C,_%D0%B3%D0%B4%D0%B5_%D1%81%D0%B8%D0%B4%D0%B8%D1%82_%D1%84%D0%B0%D0%B7%D0%B0%D0%BD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A%D0%B0%D0%BD%D0%B4%D0%B8%D0%BD%D0%B0%D0%B2%D1%81%D0%BA%D0%B0%D1%8F_%D0%BC%D0%B8%D1%84%D0%BE%D0%BB%D0%BE%D0%B3%D0%B8%D1%8F" TargetMode="External"/><Relationship Id="rId7" Type="http://schemas.openxmlformats.org/officeDocument/2006/relationships/hyperlink" Target="http://ru.wikipedia.org/wiki/%D0%98%D1%80%D0%B8%D0%B4%D0%B0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4%D1%80%D0%B5%D0%B2%D0%BD%D0%B5%D0%B3%D1%80%D0%B5%D1%87%D0%B5%D1%81%D0%BA%D0%B0%D1%8F_%D0%BC%D0%B8%D1%84%D0%BE%D0%BB%D0%BE%D0%B3%D0%B8%D1%8F" TargetMode="External"/><Relationship Id="rId5" Type="http://schemas.openxmlformats.org/officeDocument/2006/relationships/hyperlink" Target="http://ru.wikipedia.org/wiki/%D0%98%D0%BD%D0%B4%D1%80%D0%B0" TargetMode="External"/><Relationship Id="rId4" Type="http://schemas.openxmlformats.org/officeDocument/2006/relationships/hyperlink" Target="http://ru.wikipedia.org/wiki/%D0%9C%D0%B8%D1%84%D0%BE%D0%BB%D0%BE%D0%B3%D0%B8%D1%8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0%D0%B4%D1%83%D0%B6%D0%BD%D1%8B%D0%B9_%D0%B7%D0%BC%D0%B5%D0%B9" TargetMode="External"/><Relationship Id="rId7" Type="http://schemas.openxmlformats.org/officeDocument/2006/relationships/hyperlink" Target="http://ru.wikipedia.org/wiki/%D0%A7%D1%83%D0%B2%D0%B0%D1%88%D1%81%D0%BA%D0%B0%D1%8F_%D0%BC%D0%B8%D1%84%D0%BE%D0%BB%D0%BE%D0%B3%D0%B8%D1%8F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B%D0%B5%D0%BF%D1%80%D0%B5%D0%BA%D0%BE%D0%BD" TargetMode="External"/><Relationship Id="rId5" Type="http://schemas.openxmlformats.org/officeDocument/2006/relationships/hyperlink" Target="http://ru.wikipedia.org/wiki/%D0%98%D1%80%D0%BB%D0%B0%D0%BD%D0%B4%D1%81%D0%BA%D0%B0%D1%8F_%D0%BC%D0%B8%D1%84%D0%BE%D0%BB%D0%BE%D0%B3%D0%B8%D1%8F" TargetMode="External"/><Relationship Id="rId4" Type="http://schemas.openxmlformats.org/officeDocument/2006/relationships/hyperlink" Target="http://ru.wikipedia.org/wiki/%D0%A8%D0%B0%D0%BC%D0%B0%D0%BD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B%D0%B0%D0%B2%D1%8F%D0%BD%D1%81%D0%BA%D0%B0%D1%8F_%D0%BC%D0%B8%D1%84%D0%BE%D0%BB%D0%BE%D0%B3%D0%B8%D1%8F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1%81%D0%B5%D0%BC%D0%B8%D1%80%D0%BD%D1%8B%D0%B9_%D0%BF%D0%BE%D1%82%D0%BE%D0%BF" TargetMode="External"/><Relationship Id="rId2" Type="http://schemas.openxmlformats.org/officeDocument/2006/relationships/hyperlink" Target="http://ru.wikipedia.org/wiki/%D0%91%D0%B8%D0%B1%D0%BB%D0%B8%D1%8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1%83%D0%BC%D0%B0%D0%BD" TargetMode="External"/><Relationship Id="rId3" Type="http://schemas.openxmlformats.org/officeDocument/2006/relationships/image" Target="../media/image4.png"/><Relationship Id="rId7" Type="http://schemas.openxmlformats.org/officeDocument/2006/relationships/hyperlink" Target="http://ru.wikipedia.org/wiki/%D0%94%D0%BE%D0%B6%D0%B4%D1%8C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0%B0%D0%BF%D0%BB%D1%8F" TargetMode="External"/><Relationship Id="rId5" Type="http://schemas.openxmlformats.org/officeDocument/2006/relationships/hyperlink" Target="http://ru.wikipedia.org/wiki/%D0%9F%D1%80%D0%B5%D0%BB%D0%BE%D0%BC%D0%BB%D0%B5%D0%BD%D0%B8%D0%B5" TargetMode="External"/><Relationship Id="rId10" Type="http://schemas.openxmlformats.org/officeDocument/2006/relationships/hyperlink" Target="http://ru.wikipedia.org/wiki/%D0%94%D0%B8%D1%81%D0%BF%D0%B5%D1%80%D1%81%D0%B8%D1%8F_%D1%81%D0%B2%D0%B5%D1%82%D0%B0" TargetMode="External"/><Relationship Id="rId4" Type="http://schemas.openxmlformats.org/officeDocument/2006/relationships/hyperlink" Target="http://ru.wikipedia.org/wiki/%D0%A1%D0%B2%D0%B5%D1%82" TargetMode="External"/><Relationship Id="rId9" Type="http://schemas.openxmlformats.org/officeDocument/2006/relationships/hyperlink" Target="http://ru.wikipedia.org/wiki/%D0%90%D1%82%D0%BC%D0%BE%D1%81%D1%84%D0%B5%D1%80%D0%B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A%D1%80%D0%B0%D1%81%D0%BD%D1%8B%D0%B9_%D1%86%D0%B2%D0%B5%D1%82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ru.wikipedia.org/w/index.php?title=%D0%94%D0%B2%D0%B0_%D1%80%D0%B0%D0%B7%D0%B0&amp;action=edit&amp;redlink=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0%D0%BD%D0%B4%D1%88%D0%B0%D1%84%D1%82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A0%D1%83%D0%B1%D0%B5%D0%BD%D1%8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Kamal_al-din_al-Farisi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znaniya-sila.narod.ru/people/003_02.htm" TargetMode="External"/><Relationship Id="rId5" Type="http://schemas.openxmlformats.org/officeDocument/2006/relationships/hyperlink" Target="http://ru.wikipedia.org/wiki/1635_%D0%B3%D0%BE%D0%B4" TargetMode="External"/><Relationship Id="rId4" Type="http://schemas.openxmlformats.org/officeDocument/2006/relationships/hyperlink" Target="http://ru.wikipedia.org/wiki/%D0%A0%D0%B5%D0%BD%D0%B5_%D0%94%D0%B5%D0%BA%D0%B0%D1%80%D1%82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9F%D0%B5%D1%80%D0%B8%D1%81%D1%82%D1%8B%D0%B5_%D0%BE%D0%B1%D0%BB%D0%B0%D0%BA%D0%B0" TargetMode="External"/><Relationship Id="rId4" Type="http://schemas.openxmlformats.org/officeDocument/2006/relationships/hyperlink" Target="http://ru.wikipedia.org/wiki/%D0%9E%D0%B3%D0%BD%D0%B5%D0%BD%D0%BD%D0%B0%D1%8F_%D1%80%D0%B0%D0%B4%D1%83%D0%B3%D0%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2370" y="1142984"/>
            <a:ext cx="8651630" cy="1828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Проект на тему: </a:t>
            </a:r>
            <a:b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«От чего бывает Радуга?»</a:t>
            </a:r>
            <a:endParaRPr lang="ru-RU" dirty="0">
              <a:solidFill>
                <a:schemeClr val="bg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214818"/>
            <a:ext cx="6400800" cy="175260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Работу выполнил: ученик 2 «В» класса</a:t>
            </a:r>
          </a:p>
          <a:p>
            <a:r>
              <a:rPr lang="ru-RU" dirty="0" smtClean="0"/>
              <a:t>                              Великанов Семен</a:t>
            </a:r>
          </a:p>
          <a:p>
            <a:r>
              <a:rPr lang="ru-RU" dirty="0" smtClean="0"/>
              <a:t>Руководитель: Веденеева О. И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МОУ «Лицей № 47»</a:t>
            </a:r>
          </a:p>
          <a:p>
            <a:r>
              <a:rPr lang="ru-RU" dirty="0" smtClean="0"/>
              <a:t>Г. Саратов</a:t>
            </a:r>
          </a:p>
          <a:p>
            <a:r>
              <a:rPr lang="ru-RU" dirty="0" smtClean="0"/>
              <a:t>2013г.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Марс и лунная радуга.jpg">
            <a:hlinkClick r:id="rId2" tooltip="Марс и лунная радуга.jpg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214422"/>
            <a:ext cx="6572296" cy="42309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428604"/>
            <a:ext cx="27248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u="sng" dirty="0" smtClean="0">
                <a:solidFill>
                  <a:schemeClr val="accent2">
                    <a:lumMod val="50000"/>
                  </a:schemeClr>
                </a:solidFill>
              </a:rPr>
              <a:t>Лунная радуга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5715016"/>
            <a:ext cx="5798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Чем ярче свет луны, тем «</a:t>
            </a:r>
            <a:r>
              <a:rPr lang="ru-RU" sz="2400" dirty="0" err="1" smtClean="0">
                <a:solidFill>
                  <a:srgbClr val="FFFF00"/>
                </a:solidFill>
              </a:rPr>
              <a:t>цветнее</a:t>
            </a:r>
            <a:r>
              <a:rPr lang="ru-RU" sz="2400" dirty="0" smtClean="0">
                <a:solidFill>
                  <a:srgbClr val="FFFF00"/>
                </a:solidFill>
              </a:rPr>
              <a:t>» радуга.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428604"/>
            <a:ext cx="32225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hlinkClick r:id="rId2" tooltip="Туманная радуга"/>
              </a:rPr>
              <a:t>Туманная радуга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4582" name="Picture 6" descr="Белая или туманная радуг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142984"/>
            <a:ext cx="7929618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Белая или туманная раду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1"/>
            <a:ext cx="8143932" cy="5715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6" descr="http://upload.wikimedia.org/wikipedia/commons/thumb/c/c8/ReflectionRainbow.jpg/220px-ReflectionRainb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3071834" cy="4628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1" descr="http://upload.wikimedia.org/wikipedia/commons/thumb/e/e6/Rainbow_at_Ladoga.jpeg/320px-Rainbow_at_Ladoga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571480"/>
            <a:ext cx="4558219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5715016"/>
            <a:ext cx="8001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«Нормальная» и отражённая радуги над озером, на закате.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714356"/>
            <a:ext cx="36711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Радуга как символ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6628" name="Picture 4" descr="Flag of the Jewish Autonomous Oblast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00174"/>
            <a:ext cx="2381250" cy="15906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86116" y="1571612"/>
            <a:ext cx="58578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Семицветная радуга изображена на флаге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4" tooltip="Еврейская автономная область"/>
              </a:rPr>
              <a:t>Еврейской автономной области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28960" y="3929066"/>
            <a:ext cx="5715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 Корабли всемирной природоохранной организации «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5" tooltip="Гринпис"/>
              </a:rPr>
              <a:t>Гринпис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» носят название «</a:t>
            </a:r>
            <a:r>
              <a:rPr lang="ru-RU" sz="2400" u="sng" dirty="0" err="1" smtClean="0">
                <a:solidFill>
                  <a:schemeClr val="accent2">
                    <a:lumMod val="50000"/>
                  </a:schemeClr>
                </a:solidFill>
                <a:hlinkClick r:id="rId6" tooltip="Rainbow Warrior"/>
              </a:rPr>
              <a:t>Rainbow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6" tooltip="Rainbow Warrior"/>
              </a:rPr>
              <a:t> </a:t>
            </a:r>
            <a:r>
              <a:rPr lang="ru-RU" sz="2400" u="sng" dirty="0" err="1" smtClean="0">
                <a:solidFill>
                  <a:schemeClr val="accent2">
                    <a:lumMod val="50000"/>
                  </a:schemeClr>
                </a:solidFill>
                <a:hlinkClick r:id="rId6" tooltip="Rainbow Warrior"/>
              </a:rPr>
              <a:t>Warrior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» (англ. Воин Радуги).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6630" name="Picture 6" descr="http://upload.wikimedia.org/wikipedia/commons/thumb/0/0e/Rainbow_Warrior-1.svg/220px-Rainbow_Warrior-1.svg.png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7158" y="4429132"/>
            <a:ext cx="3328166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285852" y="571480"/>
            <a:ext cx="610256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Радуга и мнемонические фразы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Рисунок 3" descr="http://upload.wikimedia.org/wikipedia/commons/thumb/3/34/TakakkawFalls2.jpg/250px-TakakkawFall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5286412" cy="421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6072206"/>
            <a:ext cx="48378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Радуга в водяной пыли от водопада</a:t>
            </a:r>
            <a:endParaRPr lang="ru-RU" sz="2400" dirty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143604" y="2500306"/>
            <a:ext cx="300039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К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аждый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 О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хотник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r:id="rId3" tooltip="Каждый охотник желает знать, где сидит фазан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Ж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елает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 З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нать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  <a:hlinkClick r:id="rId3" tooltip="Каждый охотник желает знать, где сидит фазан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Г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де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С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идит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Ф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Каждый охотник желает знать, где сидит фазан"/>
              </a:rPr>
              <a:t>азан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www.lenagold.ru/fon/clipart/r/rad/raduga0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40000" contrast="-30000"/>
          </a:blip>
          <a:srcRect/>
          <a:stretch>
            <a:fillRect/>
          </a:stretch>
        </p:blipFill>
        <p:spPr bwMode="auto">
          <a:xfrm>
            <a:off x="0" y="-500090"/>
            <a:ext cx="9144000" cy="607223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42910" y="1714488"/>
            <a:ext cx="85010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рот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вце,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ж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ирафу,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айке </a:t>
            </a:r>
            <a:r>
              <a:rPr lang="ru-RU" sz="3600" b="1" i="1" dirty="0" err="1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r>
              <a:rPr lang="ru-RU" sz="3600" i="1" dirty="0" err="1" smtClean="0">
                <a:solidFill>
                  <a:schemeClr val="accent2">
                    <a:lumMod val="50000"/>
                  </a:schemeClr>
                </a:solidFill>
              </a:rPr>
              <a:t>олубые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шил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ф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уфайки.</a:t>
            </a:r>
          </a:p>
          <a:p>
            <a:pPr lvl="0"/>
            <a:endParaRPr lang="ru-RU" sz="36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endParaRPr lang="ru-RU" sz="3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ак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днажды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Ж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ак-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з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вонарь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оловой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ломал 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</a:rPr>
              <a:t>ф</a:t>
            </a:r>
            <a:r>
              <a:rPr lang="ru-RU" sz="3600" i="1" dirty="0" smtClean="0">
                <a:solidFill>
                  <a:schemeClr val="accent2">
                    <a:lumMod val="50000"/>
                  </a:schemeClr>
                </a:solidFill>
              </a:rPr>
              <a:t>онарь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715016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В этих фразах начальная буква каждого слова соответствует начальной букве названия определённого цвета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14356"/>
            <a:ext cx="76567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Часть 3.  Радуга в истории и мифологии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22" name="Рисунок 24" descr="http://upload.wikimedia.org/wikipedia/commons/thumb/6/64/Joseph_Anton_Koch_005.jpg/220px-Joseph_Anton_Koch_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404452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357686" y="2143116"/>
            <a:ext cx="47863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-В </a:t>
            </a:r>
            <a:r>
              <a:rPr lang="ru-RU" sz="2400" u="sng" dirty="0" smtClean="0">
                <a:hlinkClick r:id="rId3" tooltip="Скандинавская мифология"/>
              </a:rPr>
              <a:t>скандинавской мифологии</a:t>
            </a:r>
            <a:r>
              <a:rPr lang="ru-RU" sz="2400" dirty="0" smtClean="0"/>
              <a:t> радуга — это мост, соединяющий мир людей и мир богов.</a:t>
            </a:r>
          </a:p>
          <a:p>
            <a:pPr lvl="0"/>
            <a:endParaRPr lang="ru-RU" sz="2400" dirty="0" smtClean="0"/>
          </a:p>
          <a:p>
            <a:pPr lvl="0"/>
            <a:r>
              <a:rPr lang="ru-RU" sz="2400" dirty="0" smtClean="0"/>
              <a:t>-В древнеиндийской </a:t>
            </a:r>
            <a:r>
              <a:rPr lang="ru-RU" sz="2400" u="sng" dirty="0" smtClean="0">
                <a:hlinkClick r:id="rId4" tooltip="Мифология"/>
              </a:rPr>
              <a:t>мифологии</a:t>
            </a:r>
            <a:r>
              <a:rPr lang="ru-RU" sz="2400" dirty="0" smtClean="0"/>
              <a:t> — лук </a:t>
            </a:r>
            <a:r>
              <a:rPr lang="ru-RU" sz="2400" u="sng" dirty="0" smtClean="0">
                <a:hlinkClick r:id="rId5" tooltip="Индра"/>
              </a:rPr>
              <a:t>Индры</a:t>
            </a:r>
            <a:r>
              <a:rPr lang="ru-RU" sz="2400" dirty="0" smtClean="0"/>
              <a:t>, бога грома и молнии.</a:t>
            </a:r>
          </a:p>
          <a:p>
            <a:pPr lvl="0"/>
            <a:endParaRPr lang="ru-RU" sz="2400" dirty="0" smtClean="0"/>
          </a:p>
          <a:p>
            <a:pPr lvl="0"/>
            <a:r>
              <a:rPr lang="ru-RU" sz="2400" dirty="0" smtClean="0"/>
              <a:t>-В </a:t>
            </a:r>
            <a:r>
              <a:rPr lang="ru-RU" sz="2400" u="sng" dirty="0" smtClean="0">
                <a:hlinkClick r:id="rId6" tooltip="Древнегреческая мифология"/>
              </a:rPr>
              <a:t>древнегреческой мифологии</a:t>
            </a:r>
            <a:r>
              <a:rPr lang="ru-RU" sz="2400" dirty="0" smtClean="0"/>
              <a:t> — дорога </a:t>
            </a:r>
            <a:r>
              <a:rPr lang="ru-RU" sz="2400" u="sng" dirty="0" smtClean="0">
                <a:hlinkClick r:id="rId7" tooltip="Ирида"/>
              </a:rPr>
              <a:t>Ириды</a:t>
            </a:r>
            <a:r>
              <a:rPr lang="ru-RU" sz="2400" dirty="0" smtClean="0"/>
              <a:t>, посланницы между мирами богов и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lenagold.ru/fon/clipart/d/dev/deva6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857232"/>
            <a:ext cx="7143769" cy="642939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642918"/>
            <a:ext cx="50006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-В мифологии австралийских аборигенов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3" tooltip="Радужный змей"/>
              </a:rPr>
              <a:t>Радужный змей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считается покровителем воды, дождя и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4" tooltip="Шаман"/>
              </a:rPr>
              <a:t>шаманов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lvl="0"/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5" tooltip="Ирландская мифология"/>
              </a:rPr>
              <a:t>-Ирландский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u="sng" dirty="0" err="1" smtClean="0">
                <a:solidFill>
                  <a:schemeClr val="accent2">
                    <a:lumMod val="50000"/>
                  </a:schemeClr>
                </a:solidFill>
                <a:hlinkClick r:id="rId6" tooltip="Лепрекон"/>
              </a:rPr>
              <a:t>лепрекон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прячет горшок золота в месте, где радуга коснулась земли.</a:t>
            </a:r>
          </a:p>
          <a:p>
            <a:pPr lvl="0"/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-По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7" tooltip="Чувашская мифология"/>
              </a:rPr>
              <a:t>чувашским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поверьям, если пройти сквозь радугу, то можно поменять пол.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Рисунок 75" descr="http://s19.radikal.ru/i192/0908/e0/b262c38cc6e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857364"/>
            <a:ext cx="6327775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500042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3" tooltip="Славянская мифология"/>
              </a:rPr>
              <a:t>славянским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поверьям, радуга, подобно змею, пьёт воду из озёр, рек и морей, которая потом проливается дождём.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500042"/>
            <a:ext cx="78581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Цели исследования: </a:t>
            </a:r>
          </a:p>
          <a:p>
            <a:endParaRPr lang="ru-RU" sz="32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выяснить причину появления  радуги</a:t>
            </a:r>
          </a:p>
          <a:p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-какова её история исследования</a:t>
            </a:r>
          </a:p>
          <a:p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-какие бывают в природе необычные радуги </a:t>
            </a:r>
          </a:p>
          <a:p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-провести свои исследования</a:t>
            </a:r>
          </a:p>
          <a:p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-узнать как можно больше о радуге.                                                             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628" y="1571612"/>
            <a:ext cx="37862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2" tooltip="Библия"/>
              </a:rPr>
              <a:t>Библии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радуга появилась после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3" tooltip="Всемирный потоп"/>
              </a:rPr>
              <a:t>всемирного потопа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как символ прощения человечества, и является символом союза Бога и человечества (в лице Ноя) о том, что потопа никогда больше не будет </a:t>
            </a:r>
          </a:p>
          <a:p>
            <a:pPr lvl="0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(Быт.9:13-15).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2772" name="Picture 4" descr="Радуга и завет Бога с человеко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857232"/>
            <a:ext cx="4453227" cy="5462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89396" y="357166"/>
            <a:ext cx="88546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Часть 4. Мои исследования и наблюдения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1428728" y="1071546"/>
            <a:ext cx="4500594" cy="3381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20" y="4714884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Я положил зеркальце в неглубокую миску с водой. Расположил миску так, чтобы луч света – от фонарика или от солнца – отразился от зеркальца на лист белого картона. В воде свет преломился и разбился на цвета, на картоне отразилась маленькая радуга.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www.lenagold.ru/fon/clipart/r/ruka/ruka107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0000"/>
          </a:blip>
          <a:srcRect/>
          <a:stretch>
            <a:fillRect/>
          </a:stretch>
        </p:blipFill>
        <p:spPr bwMode="auto">
          <a:xfrm>
            <a:off x="2000232" y="1000108"/>
            <a:ext cx="5643602" cy="5975579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000364" y="428604"/>
            <a:ext cx="306456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</a:t>
            </a: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Заключение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00034" y="1357298"/>
            <a:ext cx="78581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радуга является одним из самых красивейших явлений природы.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узнал много нового о радуге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Очень познавательны для меня разделы радуга в истории и мифологии, в живописи .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400" i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провёл свои исследования и практически подтвердил свои знания, о том, как появляется радуга.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357298"/>
            <a:ext cx="62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6866" name="Picture 2" descr="http://www.lenagold.ru/fon/clipart/r/rad/raduga0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000240"/>
            <a:ext cx="9144000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Смотри, как схожи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Душевный мир и радуги убранство.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Та радуга и жизнь – одно и то же!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И.Гёте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5429264"/>
            <a:ext cx="921550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Радуга — одно из самых красивых явлений природы.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Рисунок 53" descr="http://www.propogodu.ru/f/a0/ru/images/Nauka_zdorovie/Radu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500306"/>
            <a:ext cx="571182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http://upload.wikimedia.org/wikipedia/commons/thumb/0/06/Prism_rainbow_schema.png/220px-Prism_rainbow_schem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329770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12" descr="http://upload.wikimedia.org/wikipedia/commons/thumb/8/8e/Rainbow_formation.png/320px-Rainbow_format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85926"/>
            <a:ext cx="3690942" cy="461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8577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солнечный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4" tooltip="Свет"/>
              </a:rPr>
              <a:t>свет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испытывает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5" tooltip="Преломление"/>
              </a:rPr>
              <a:t>преломление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6" tooltip="Капля"/>
              </a:rPr>
              <a:t>капельках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воды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7" tooltip="Дождь"/>
              </a:rPr>
              <a:t>дождя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или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8" tooltip="Туман"/>
              </a:rPr>
              <a:t>тумана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парящих в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9" tooltip="Атмосфера"/>
              </a:rPr>
              <a:t>атмосфере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Эти капельки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  <a:hlinkClick r:id="rId10" tooltip="Дисперсия света"/>
              </a:rPr>
              <a:t>по-разному отклоняют свет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857232"/>
            <a:ext cx="6929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Как же возникает радуга?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428604"/>
            <a:ext cx="1534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Часть 1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4" descr="http://upload.wikimedia.org/wikipedia/commons/thumb/0/0e/Arc-en-ciel_secondaire.jpg/200px-Arc-en-ciel_secondai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214842" cy="3159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3429000"/>
            <a:ext cx="6858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Первичная радуга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 при которой свет претерпевает одно внутреннее отражение. В первичной радуге </a:t>
            </a:r>
            <a:r>
              <a:rPr lang="ru-RU" sz="2800" u="sng" dirty="0" smtClean="0">
                <a:solidFill>
                  <a:schemeClr val="accent2">
                    <a:lumMod val="50000"/>
                  </a:schemeClr>
                </a:solidFill>
                <a:hlinkClick r:id="rId3" tooltip="Красный цвет"/>
              </a:rPr>
              <a:t>красный цвет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находится снаружи дуги. Иногда можно увидеть ещё одну, менее яркую радугу вокруг первой. Это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вторичная радуга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 в которой свет отражается в капле </a:t>
            </a:r>
            <a:r>
              <a:rPr lang="ru-RU" sz="2800" u="sng" dirty="0" smtClean="0">
                <a:solidFill>
                  <a:schemeClr val="accent2">
                    <a:lumMod val="50000"/>
                  </a:schemeClr>
                </a:solidFill>
                <a:hlinkClick r:id="rId4" tooltip="Два раза (страница отсутствует)"/>
              </a:rPr>
              <a:t>два раза</a:t>
            </a:r>
            <a:r>
              <a:rPr lang="ru-RU" sz="2800" u="sng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413" name="Picture 5" descr="http://www.lenagold.ru/fon/clipart/b/bab/babochka332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-285776"/>
            <a:ext cx="484190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0" descr="http://upload.wikimedia.org/wikipedia/commons/thumb/a/a7/Rubens-Landscape.with.Rainbow1632-1635.jpg/250px-Rubens-Landscape.with.Rainbow1632-16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7994160" cy="524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5786454"/>
            <a:ext cx="81694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Двойная радуга 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tooltip="Ландшафт"/>
              </a:rPr>
              <a:t>ландшафте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картина Питера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 tooltip="Рубенс"/>
              </a:rPr>
              <a:t>Рубенса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428604"/>
            <a:ext cx="51126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История исследования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9458" name="Рисунок 18" descr="http://upload.wikimedia.org/wikipedia/commons/thumb/5/58/Harpe_de_lumiere.jpg/250px-Harpe_de_lumie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3349373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29058" y="1428736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Персидский астроном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живший в  1236—1311 годах, а возможно, его ученик </a:t>
            </a:r>
            <a:r>
              <a:rPr lang="ru-RU" sz="2400" u="sng" dirty="0" err="1" smtClean="0">
                <a:solidFill>
                  <a:schemeClr val="accent2">
                    <a:lumMod val="50000"/>
                  </a:schemeClr>
                </a:solidFill>
              </a:rPr>
              <a:t>Камаль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</a:rPr>
              <a:t> аль дин аль </a:t>
            </a:r>
            <a:r>
              <a:rPr lang="ru-RU" sz="2400" u="sng" dirty="0" err="1" smtClean="0">
                <a:solidFill>
                  <a:schemeClr val="accent2">
                    <a:lumMod val="50000"/>
                  </a:schemeClr>
                </a:solidFill>
              </a:rPr>
              <a:t>Фаризи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sz="2400" u="sng" dirty="0" err="1" smtClean="0">
                <a:solidFill>
                  <a:schemeClr val="accent2">
                    <a:lumMod val="50000"/>
                  </a:schemeClr>
                </a:solidFill>
                <a:hlinkClick r:id="rId3" tooltip="en:Kamal al-din al-Farisi"/>
              </a:rPr>
              <a:t>Kamal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3" tooltip="en:Kamal al-din al-Farisi"/>
              </a:rPr>
              <a:t> </a:t>
            </a:r>
            <a:r>
              <a:rPr lang="ru-RU" sz="2400" u="sng" dirty="0" err="1" smtClean="0">
                <a:solidFill>
                  <a:schemeClr val="accent2">
                    <a:lumMod val="50000"/>
                  </a:schemeClr>
                </a:solidFill>
                <a:hlinkClick r:id="rId3" tooltip="en:Kamal al-din al-Farisi"/>
              </a:rPr>
              <a:t>al-din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3" tooltip="en:Kamal al-din al-Farisi"/>
              </a:rPr>
              <a:t> </a:t>
            </a:r>
            <a:r>
              <a:rPr lang="ru-RU" sz="2400" u="sng" dirty="0" err="1" smtClean="0">
                <a:solidFill>
                  <a:schemeClr val="accent2">
                    <a:lumMod val="50000"/>
                  </a:schemeClr>
                </a:solidFill>
                <a:hlinkClick r:id="rId3" tooltip="en:Kamal al-din al-Farisi"/>
              </a:rPr>
              <a:t>al-Farisi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</a:rPr>
              <a:t>),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(1260—1320), видимо, был первым, кто дал достаточно точное объяснение феномена.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9058" y="478632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4" tooltip="Рене Декарт"/>
              </a:rPr>
              <a:t>Рене Декарт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дал более полное объяснение радуги в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5" tooltip="1635 год"/>
              </a:rPr>
              <a:t>1635 году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в своём труде «Метеоры» в главе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6"/>
              </a:rPr>
              <a:t>«О радуге»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7154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Хотя многоцветный спектр радуги непрерывен, во многих странах в нём выделяют 7 цветов (однако, например, в Японии — 6).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482" name="Рисунок 22" descr="http://upload.wikimedia.org/wikipedia/commons/thumb/2/27/WhereRainbowRises.jpg/250px-WhereRainbowRis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428736"/>
            <a:ext cx="4328359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40" y="5657671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Радуга повисла разноцветным коромыслом,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Опустив один конец в зелёный океан…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- М.Рысаков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earth-chronicles.ru/Publications/92/14/arizonafirerainbow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4044057" cy="2994021"/>
          </a:xfrm>
          <a:prstGeom prst="rect">
            <a:avLst/>
          </a:prstGeom>
          <a:noFill/>
        </p:spPr>
      </p:pic>
      <p:pic>
        <p:nvPicPr>
          <p:cNvPr id="22532" name="Picture 4" descr="http://4.bp.blogspot.com/-h9b0Qkm52M4/UN4WdXxMryI/AAAAAAAAdB0/dPeBXuhqWVE/s1600/arizonafirerainbow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00438"/>
            <a:ext cx="4024060" cy="300039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564357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4" tooltip="Огненная радуга"/>
              </a:rPr>
              <a:t>Огненные радуги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возникают на </a:t>
            </a:r>
            <a:r>
              <a:rPr lang="ru-RU" sz="2400" u="sng" dirty="0" smtClean="0">
                <a:solidFill>
                  <a:schemeClr val="accent2">
                    <a:lumMod val="50000"/>
                  </a:schemeClr>
                </a:solidFill>
                <a:hlinkClick r:id="rId5" tooltip="Перистые облака"/>
              </a:rPr>
              <a:t>перистых облаках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472" y="2214554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Огненная радуга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357166"/>
            <a:ext cx="53816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Часть 2. Необычные радуги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rgbClr val="FFFF00"/>
      </a:dk1>
      <a:lt1>
        <a:srgbClr val="FFFF00"/>
      </a:lt1>
      <a:dk2>
        <a:srgbClr val="FFFF00"/>
      </a:dk2>
      <a:lt2>
        <a:srgbClr val="FFFF00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390</TotalTime>
  <Words>615</Words>
  <Application>Microsoft Office PowerPoint</Application>
  <PresentationFormat>Экран (4:3)</PresentationFormat>
  <Paragraphs>80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Проект на тему:  «От чего бывает Радуга?»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 «От чего бывает Радуга?»</dc:title>
  <dc:creator>User</dc:creator>
  <cp:lastModifiedBy>Admin</cp:lastModifiedBy>
  <cp:revision>39</cp:revision>
  <dcterms:created xsi:type="dcterms:W3CDTF">2013-01-24T09:09:02Z</dcterms:created>
  <dcterms:modified xsi:type="dcterms:W3CDTF">2013-11-01T18:08:31Z</dcterms:modified>
</cp:coreProperties>
</file>