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8" r:id="rId2"/>
  </p:sldMasterIdLst>
  <p:sldIdLst>
    <p:sldId id="273" r:id="rId3"/>
    <p:sldId id="256" r:id="rId4"/>
    <p:sldId id="257" r:id="rId5"/>
    <p:sldId id="261" r:id="rId6"/>
    <p:sldId id="262" r:id="rId7"/>
    <p:sldId id="263" r:id="rId8"/>
    <p:sldId id="264" r:id="rId9"/>
    <p:sldId id="272" r:id="rId10"/>
    <p:sldId id="258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59" r:id="rId19"/>
    <p:sldId id="260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57158" y="571480"/>
            <a:ext cx="8229600" cy="1143000"/>
          </a:xfrm>
        </p:spPr>
        <p:txBody>
          <a:bodyPr/>
          <a:lstStyle>
            <a:lvl1pPr>
              <a:defRPr baseline="0"/>
            </a:lvl1pPr>
          </a:lstStyle>
          <a:p>
            <a:r>
              <a:rPr kumimoji="0" lang="ru-RU" dirty="0" smtClean="0"/>
              <a:t>Словарные слова</a:t>
            </a:r>
            <a:endParaRPr kumimoji="0"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 hasCustomPrompt="1"/>
          </p:nvPr>
        </p:nvSpPr>
        <p:spPr>
          <a:xfrm>
            <a:off x="357158" y="1714488"/>
            <a:ext cx="8229600" cy="4389120"/>
          </a:xfrm>
        </p:spPr>
        <p:txBody>
          <a:bodyPr/>
          <a:lstStyle>
            <a:lvl1pPr>
              <a:defRPr/>
            </a:lvl1pPr>
          </a:lstStyle>
          <a:p>
            <a:pPr lvl="0" eaLnBrk="1" latinLnBrk="0" hangingPunct="1"/>
            <a:r>
              <a:rPr lang="ru-RU" dirty="0" err="1" smtClean="0"/>
              <a:t>М_роз</a:t>
            </a:r>
            <a:r>
              <a:rPr lang="ru-RU" dirty="0" smtClean="0"/>
              <a:t>, </a:t>
            </a:r>
            <a:r>
              <a:rPr lang="ru-RU" dirty="0" err="1" smtClean="0"/>
              <a:t>м_дведь</a:t>
            </a:r>
            <a:r>
              <a:rPr lang="ru-RU" dirty="0" smtClean="0"/>
              <a:t>, </a:t>
            </a:r>
            <a:r>
              <a:rPr lang="ru-RU" dirty="0" err="1" smtClean="0"/>
              <a:t>б_рёзка</a:t>
            </a:r>
            <a:r>
              <a:rPr lang="ru-RU" dirty="0" smtClean="0"/>
              <a:t>, </a:t>
            </a:r>
            <a:r>
              <a:rPr lang="ru-RU" dirty="0" err="1" smtClean="0"/>
              <a:t>_зык</a:t>
            </a:r>
            <a:r>
              <a:rPr lang="ru-RU" dirty="0" smtClean="0"/>
              <a:t>, </a:t>
            </a:r>
            <a:r>
              <a:rPr lang="ru-RU" dirty="0" err="1" smtClean="0"/>
              <a:t>п_льто</a:t>
            </a:r>
            <a:r>
              <a:rPr lang="ru-RU" dirty="0" smtClean="0"/>
              <a:t>, </a:t>
            </a:r>
            <a:r>
              <a:rPr lang="ru-RU" dirty="0" err="1" smtClean="0"/>
              <a:t>к_р_ндаш</a:t>
            </a:r>
            <a:r>
              <a:rPr lang="ru-RU" dirty="0" smtClean="0"/>
              <a:t>.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1959-9C2E-47B2-8070-13E7A99C9258}" type="datetimeFigureOut">
              <a:rPr lang="ru-RU" smtClean="0"/>
              <a:pPr/>
              <a:t>29.11.2013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D1AB-B2F7-4E20-AE7B-72833F3747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1959-9C2E-47B2-8070-13E7A99C9258}" type="datetimeFigureOut">
              <a:rPr lang="ru-RU" smtClean="0"/>
              <a:pPr/>
              <a:t>29.11.2013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788D1AB-B2F7-4E20-AE7B-72833F3747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1959-9C2E-47B2-8070-13E7A99C9258}" type="datetimeFigureOut">
              <a:rPr lang="ru-RU" smtClean="0"/>
              <a:pPr/>
              <a:t>29.11.2013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D1AB-B2F7-4E20-AE7B-72833F3747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1959-9C2E-47B2-8070-13E7A99C9258}" type="datetimeFigureOut">
              <a:rPr lang="ru-RU" smtClean="0"/>
              <a:pPr/>
              <a:t>29.11.2013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D1AB-B2F7-4E20-AE7B-72833F3747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dirty="0" smtClean="0"/>
              <a:t>Спиши, вставляя пропущенные буквы.</a:t>
            </a:r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 eaLnBrk="1" latinLnBrk="0" hangingPunct="1">
              <a:buNone/>
              <a:defRPr sz="24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ru-RU" sz="4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Еще вчера моросил ре..кий дож..</a:t>
            </a:r>
            <a:r>
              <a:rPr lang="ru-RU" sz="400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ь</a:t>
            </a:r>
            <a:r>
              <a:rPr lang="ru-RU" sz="4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. Было </a:t>
            </a:r>
            <a:r>
              <a:rPr lang="ru-RU" sz="400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зя</a:t>
            </a:r>
            <a:r>
              <a:rPr lang="ru-RU" sz="4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..ко. На улице всюду </a:t>
            </a:r>
            <a:r>
              <a:rPr lang="ru-RU" sz="400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гря</a:t>
            </a:r>
            <a:r>
              <a:rPr lang="ru-RU" sz="4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..</a:t>
            </a:r>
            <a:r>
              <a:rPr lang="ru-RU" sz="400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ь</a:t>
            </a:r>
            <a:r>
              <a:rPr lang="ru-RU" sz="4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и лужи. Ночью подул ре..кий ветер. На лужах появился </a:t>
            </a:r>
            <a:r>
              <a:rPr lang="ru-RU" sz="400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лё</a:t>
            </a:r>
            <a:r>
              <a:rPr lang="ru-RU" sz="4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.. . Пошёл пушистый мя..кий сне.. .</a:t>
            </a:r>
            <a:endParaRPr kumimoji="0" lang="ru-RU" dirty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 hasCustomPrompt="1"/>
          </p:nvPr>
        </p:nvSpPr>
        <p:spPr>
          <a:xfrm>
            <a:off x="1071538" y="714356"/>
            <a:ext cx="7280144" cy="928694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ctr" rtl="0">
              <a:spcBef>
                <a:spcPct val="0"/>
              </a:spcBef>
              <a:buNone/>
              <a:defRPr sz="5600" b="1" baseline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dirty="0" smtClean="0"/>
              <a:t>Парные согласные</a:t>
            </a:r>
            <a:endParaRPr kumimoji="0" lang="en-US" dirty="0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 hasCustomPrompt="1"/>
          </p:nvPr>
        </p:nvSpPr>
        <p:spPr>
          <a:xfrm>
            <a:off x="428596" y="1643050"/>
            <a:ext cx="7959500" cy="4572032"/>
          </a:xfrm>
        </p:spPr>
        <p:txBody>
          <a:bodyPr lIns="0" rIns="18288">
            <a:normAutofit/>
          </a:bodyPr>
          <a:lstStyle>
            <a:lvl1pPr marL="0" marR="45720" indent="0" algn="l">
              <a:buNone/>
              <a:defRPr sz="4000" b="1" i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z="4000" dirty="0" smtClean="0"/>
              <a:t>	Б					П</a:t>
            </a:r>
          </a:p>
          <a:p>
            <a:r>
              <a:rPr kumimoji="0" lang="ru-RU" sz="4000" dirty="0" smtClean="0"/>
              <a:t>	В					Ф</a:t>
            </a:r>
          </a:p>
          <a:p>
            <a:r>
              <a:rPr kumimoji="0" lang="ru-RU" sz="4000" dirty="0" smtClean="0"/>
              <a:t>	Г					К</a:t>
            </a:r>
          </a:p>
          <a:p>
            <a:r>
              <a:rPr kumimoji="0" lang="ru-RU" sz="4000" dirty="0" smtClean="0"/>
              <a:t>	Д					Т</a:t>
            </a:r>
          </a:p>
          <a:p>
            <a:r>
              <a:rPr kumimoji="0" lang="ru-RU" sz="4000" dirty="0" smtClean="0"/>
              <a:t>	З					С</a:t>
            </a:r>
          </a:p>
          <a:p>
            <a:r>
              <a:rPr kumimoji="0" lang="ru-RU" sz="4000" dirty="0" smtClean="0"/>
              <a:t>	Ж					Ш</a:t>
            </a:r>
            <a:endParaRPr kumimoji="0" lang="en-US" dirty="0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1959-9C2E-47B2-8070-13E7A99C9258}" type="datetimeFigureOut">
              <a:rPr lang="ru-RU" smtClean="0"/>
              <a:pPr/>
              <a:t>29.11.2013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D1AB-B2F7-4E20-AE7B-72833F3747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1959-9C2E-47B2-8070-13E7A99C9258}" type="datetimeFigureOut">
              <a:rPr lang="ru-RU" smtClean="0"/>
              <a:pPr/>
              <a:t>29.11.2013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D1AB-B2F7-4E20-AE7B-72833F3747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1959-9C2E-47B2-8070-13E7A99C9258}" type="datetimeFigureOut">
              <a:rPr lang="ru-RU" smtClean="0"/>
              <a:pPr/>
              <a:t>29.11.2013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D1AB-B2F7-4E20-AE7B-72833F3747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1959-9C2E-47B2-8070-13E7A99C9258}" type="datetimeFigureOut">
              <a:rPr lang="ru-RU" smtClean="0"/>
              <a:pPr/>
              <a:t>29.11.2013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D1AB-B2F7-4E20-AE7B-72833F3747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1959-9C2E-47B2-8070-13E7A99C9258}" type="datetimeFigureOut">
              <a:rPr lang="ru-RU" smtClean="0"/>
              <a:pPr/>
              <a:t>29.11.2013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D1AB-B2F7-4E20-AE7B-72833F3747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1959-9C2E-47B2-8070-13E7A99C9258}" type="datetimeFigureOut">
              <a:rPr lang="ru-RU" smtClean="0"/>
              <a:pPr/>
              <a:t>29.11.2013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D1AB-B2F7-4E20-AE7B-72833F3747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1959-9C2E-47B2-8070-13E7A99C9258}" type="datetimeFigureOut">
              <a:rPr lang="ru-RU" smtClean="0"/>
              <a:pPr/>
              <a:t>29.11.2013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D1AB-B2F7-4E20-AE7B-72833F3747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dirty="0" smtClean="0"/>
              <a:t>Не </a:t>
            </a:r>
            <a:r>
              <a:rPr kumimoji="0" lang="ru-RU" dirty="0" err="1" smtClean="0"/>
              <a:t>см_три</a:t>
            </a:r>
            <a:r>
              <a:rPr kumimoji="0" lang="ru-RU" dirty="0" smtClean="0"/>
              <a:t> в </a:t>
            </a:r>
            <a:r>
              <a:rPr kumimoji="0" lang="ru-RU" dirty="0" err="1" smtClean="0"/>
              <a:t>л_цо</a:t>
            </a:r>
            <a:r>
              <a:rPr kumimoji="0" lang="ru-RU" dirty="0" smtClean="0"/>
              <a:t>, а </a:t>
            </a:r>
            <a:r>
              <a:rPr kumimoji="0" lang="ru-RU" dirty="0" err="1" smtClean="0"/>
              <a:t>см_три</a:t>
            </a:r>
            <a:r>
              <a:rPr kumimoji="0" lang="ru-RU" dirty="0" smtClean="0"/>
              <a:t> на дело.</a:t>
            </a:r>
          </a:p>
          <a:p>
            <a:pPr lvl="0" eaLnBrk="1" latinLnBrk="0" hangingPunct="1"/>
            <a:r>
              <a:rPr kumimoji="0" lang="ru-RU" dirty="0" err="1" smtClean="0"/>
              <a:t>Ры_ка</a:t>
            </a:r>
            <a:r>
              <a:rPr kumimoji="0" lang="ru-RU" dirty="0" smtClean="0"/>
              <a:t> мелка, да уха </a:t>
            </a:r>
            <a:r>
              <a:rPr kumimoji="0" lang="ru-RU" dirty="0" err="1" smtClean="0"/>
              <a:t>сла_ка</a:t>
            </a:r>
            <a:r>
              <a:rPr kumimoji="0" lang="ru-RU" dirty="0" smtClean="0"/>
              <a:t>.</a:t>
            </a:r>
            <a:endParaRPr kumimoji="0" lang="en-US" dirty="0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dirty="0" smtClean="0"/>
              <a:t>Пословицы</a:t>
            </a:r>
            <a:endParaRPr kumimoji="0" lang="en-US" dirty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29.11.2013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None/>
        <a:defRPr kumimoji="0" sz="5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dirty="0" smtClean="0"/>
              <a:t>Проверь себя.</a:t>
            </a:r>
            <a:endParaRPr kumimoji="0" lang="en-US" dirty="0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lang="ru-RU" sz="4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Еще</a:t>
            </a:r>
            <a:r>
              <a:rPr lang="ru-RU" sz="4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lang="ru-RU" sz="4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вчера моросил ре</a:t>
            </a:r>
            <a:r>
              <a:rPr lang="ru-RU" sz="4000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д</a:t>
            </a:r>
            <a:r>
              <a:rPr lang="ru-RU" sz="4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кий дож</a:t>
            </a:r>
            <a:r>
              <a:rPr lang="ru-RU" sz="4000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д</a:t>
            </a:r>
            <a:r>
              <a:rPr lang="ru-RU" sz="4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ь. Было зя</a:t>
            </a:r>
            <a:r>
              <a:rPr lang="ru-RU" sz="4000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б</a:t>
            </a:r>
            <a:r>
              <a:rPr lang="ru-RU" sz="4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ко. На улице всюду гря</a:t>
            </a:r>
            <a:r>
              <a:rPr lang="ru-RU" sz="4000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з</a:t>
            </a:r>
            <a:r>
              <a:rPr lang="ru-RU" sz="4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ь и лужи. Ночью подул ре</a:t>
            </a:r>
            <a:r>
              <a:rPr lang="ru-RU" sz="4000" dirty="0" smtClean="0">
                <a:solidFill>
                  <a:srgbClr val="FF1D1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з</a:t>
            </a:r>
            <a:r>
              <a:rPr lang="ru-RU" sz="4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кий ветер. На лужах появился лё</a:t>
            </a:r>
            <a:r>
              <a:rPr lang="ru-RU" sz="4000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д</a:t>
            </a:r>
            <a:r>
              <a:rPr lang="ru-RU" sz="4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. Пошёл пушистый мя</a:t>
            </a:r>
            <a:r>
              <a:rPr lang="ru-RU" sz="4000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г</a:t>
            </a:r>
            <a:r>
              <a:rPr lang="ru-RU" sz="4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кий сне</a:t>
            </a:r>
            <a:r>
              <a:rPr lang="ru-RU" sz="4000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г</a:t>
            </a:r>
            <a:r>
              <a:rPr lang="ru-RU" sz="4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.</a:t>
            </a:r>
            <a:endParaRPr kumimoji="0" lang="en-US" dirty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29.11.2013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None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51520" y="1340768"/>
            <a:ext cx="8784976" cy="928694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Учимся писать буквы гласных и согласных в корне слова</a:t>
            </a:r>
            <a:endParaRPr lang="ru-RU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51520" y="2786212"/>
            <a:ext cx="7959500" cy="2689185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Урок для 2 класса по программе «Начальная школа </a:t>
            </a:r>
            <a:r>
              <a:rPr lang="en-US" sz="3200" dirty="0" smtClean="0"/>
              <a:t>XXI </a:t>
            </a:r>
            <a:r>
              <a:rPr lang="ru-RU" sz="3200" dirty="0" smtClean="0"/>
              <a:t>века» </a:t>
            </a:r>
          </a:p>
          <a:p>
            <a:pPr algn="ctr"/>
            <a:r>
              <a:rPr lang="ru-RU" sz="3200" dirty="0" smtClean="0"/>
              <a:t>Автор: Бибарцева А.Е., учитель начальных классов</a:t>
            </a:r>
            <a:endParaRPr lang="ru-RU" sz="3200" dirty="0"/>
          </a:p>
        </p:txBody>
      </p:sp>
      <p:pic>
        <p:nvPicPr>
          <p:cNvPr id="6" name="Рисунок 5" descr="h-upnz3o8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7299685">
            <a:off x="6299922" y="4319573"/>
            <a:ext cx="2787187" cy="2311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0145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1928802"/>
            <a:ext cx="8017032" cy="3143272"/>
          </a:xfrm>
        </p:spPr>
        <p:txBody>
          <a:bodyPr>
            <a:noAutofit/>
          </a:bodyPr>
          <a:lstStyle/>
          <a:p>
            <a:r>
              <a:rPr lang="ru-RU" sz="6000" dirty="0" smtClean="0"/>
              <a:t>М</a:t>
            </a:r>
            <a:r>
              <a:rPr lang="ru-RU" sz="6000" dirty="0" smtClean="0">
                <a:solidFill>
                  <a:srgbClr val="FF0000"/>
                </a:solidFill>
              </a:rPr>
              <a:t>о</a:t>
            </a:r>
            <a:r>
              <a:rPr lang="ru-RU" sz="6000" dirty="0" smtClean="0"/>
              <a:t>роз, </a:t>
            </a:r>
            <a:r>
              <a:rPr lang="ru-RU" sz="6000" dirty="0" err="1" smtClean="0"/>
              <a:t>м_дведь</a:t>
            </a:r>
            <a:r>
              <a:rPr lang="ru-RU" sz="6000" dirty="0" smtClean="0"/>
              <a:t>, </a:t>
            </a:r>
            <a:r>
              <a:rPr lang="ru-RU" sz="6000" dirty="0" err="1" smtClean="0"/>
              <a:t>б_рёзка</a:t>
            </a:r>
            <a:r>
              <a:rPr lang="ru-RU" sz="6000" dirty="0" smtClean="0"/>
              <a:t>, </a:t>
            </a:r>
            <a:r>
              <a:rPr lang="ru-RU" sz="6000" dirty="0" err="1" smtClean="0"/>
              <a:t>п_льто</a:t>
            </a:r>
            <a:r>
              <a:rPr lang="ru-RU" sz="6000" dirty="0" smtClean="0"/>
              <a:t>, </a:t>
            </a:r>
            <a:r>
              <a:rPr lang="ru-RU" sz="6000" dirty="0" err="1" smtClean="0"/>
              <a:t>_зык</a:t>
            </a:r>
            <a:r>
              <a:rPr lang="ru-RU" sz="6000" dirty="0" smtClean="0"/>
              <a:t>, </a:t>
            </a:r>
            <a:r>
              <a:rPr lang="ru-RU" sz="6000" dirty="0" err="1" smtClean="0"/>
              <a:t>к_р_ндаш</a:t>
            </a:r>
            <a:r>
              <a:rPr lang="ru-RU" sz="6000" dirty="0" smtClean="0"/>
              <a:t>.</a:t>
            </a:r>
            <a:endParaRPr lang="ru-RU" sz="6000" dirty="0"/>
          </a:p>
        </p:txBody>
      </p:sp>
      <p:pic>
        <p:nvPicPr>
          <p:cNvPr id="6" name="Рисунок 5" descr="h-upnz3o8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7299685">
            <a:off x="6366578" y="412355"/>
            <a:ext cx="2787187" cy="2311649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1928802"/>
            <a:ext cx="8017032" cy="3143272"/>
          </a:xfrm>
        </p:spPr>
        <p:txBody>
          <a:bodyPr>
            <a:noAutofit/>
          </a:bodyPr>
          <a:lstStyle/>
          <a:p>
            <a:r>
              <a:rPr lang="ru-RU" sz="6000" dirty="0" smtClean="0"/>
              <a:t>М</a:t>
            </a:r>
            <a:r>
              <a:rPr lang="ru-RU" sz="6000" dirty="0" smtClean="0">
                <a:solidFill>
                  <a:srgbClr val="FF0000"/>
                </a:solidFill>
              </a:rPr>
              <a:t>о</a:t>
            </a:r>
            <a:r>
              <a:rPr lang="ru-RU" sz="6000" dirty="0" smtClean="0"/>
              <a:t>роз, м</a:t>
            </a:r>
            <a:r>
              <a:rPr lang="ru-RU" sz="6000" dirty="0" smtClean="0">
                <a:solidFill>
                  <a:srgbClr val="FF0000"/>
                </a:solidFill>
              </a:rPr>
              <a:t>е</a:t>
            </a:r>
            <a:r>
              <a:rPr lang="ru-RU" sz="6000" dirty="0" smtClean="0"/>
              <a:t>дведь, </a:t>
            </a:r>
            <a:r>
              <a:rPr lang="ru-RU" sz="6000" dirty="0" err="1" smtClean="0"/>
              <a:t>б_рёзка</a:t>
            </a:r>
            <a:r>
              <a:rPr lang="ru-RU" sz="6000" dirty="0" smtClean="0"/>
              <a:t>, </a:t>
            </a:r>
            <a:r>
              <a:rPr lang="ru-RU" sz="6000" dirty="0" err="1" smtClean="0"/>
              <a:t>п_льто</a:t>
            </a:r>
            <a:r>
              <a:rPr lang="ru-RU" sz="6000" dirty="0" smtClean="0"/>
              <a:t>, </a:t>
            </a:r>
            <a:r>
              <a:rPr lang="ru-RU" sz="6000" dirty="0" err="1" smtClean="0"/>
              <a:t>_зык</a:t>
            </a:r>
            <a:r>
              <a:rPr lang="ru-RU" sz="6000" dirty="0" smtClean="0"/>
              <a:t>, </a:t>
            </a:r>
            <a:r>
              <a:rPr lang="ru-RU" sz="6000" dirty="0" err="1" smtClean="0"/>
              <a:t>к_р_ндаш</a:t>
            </a:r>
            <a:r>
              <a:rPr lang="ru-RU" sz="6000" dirty="0" smtClean="0"/>
              <a:t>.</a:t>
            </a:r>
            <a:endParaRPr lang="ru-RU" sz="6000" dirty="0"/>
          </a:p>
        </p:txBody>
      </p:sp>
      <p:pic>
        <p:nvPicPr>
          <p:cNvPr id="6" name="Рисунок 5" descr="h-upnz3o8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7299685">
            <a:off x="6366578" y="412355"/>
            <a:ext cx="2787187" cy="2311649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1928802"/>
            <a:ext cx="8017032" cy="3143272"/>
          </a:xfrm>
        </p:spPr>
        <p:txBody>
          <a:bodyPr>
            <a:noAutofit/>
          </a:bodyPr>
          <a:lstStyle/>
          <a:p>
            <a:r>
              <a:rPr lang="ru-RU" sz="6000" dirty="0" smtClean="0"/>
              <a:t>М</a:t>
            </a:r>
            <a:r>
              <a:rPr lang="ru-RU" sz="6000" dirty="0" smtClean="0">
                <a:solidFill>
                  <a:srgbClr val="FF0000"/>
                </a:solidFill>
              </a:rPr>
              <a:t>о</a:t>
            </a:r>
            <a:r>
              <a:rPr lang="ru-RU" sz="6000" dirty="0" smtClean="0"/>
              <a:t>роз, м</a:t>
            </a:r>
            <a:r>
              <a:rPr lang="ru-RU" sz="6000" dirty="0" smtClean="0">
                <a:solidFill>
                  <a:srgbClr val="FF0000"/>
                </a:solidFill>
              </a:rPr>
              <a:t>е</a:t>
            </a:r>
            <a:r>
              <a:rPr lang="ru-RU" sz="6000" dirty="0" smtClean="0"/>
              <a:t>дведь, б</a:t>
            </a:r>
            <a:r>
              <a:rPr lang="ru-RU" sz="6000" dirty="0" smtClean="0">
                <a:solidFill>
                  <a:srgbClr val="FF0000"/>
                </a:solidFill>
              </a:rPr>
              <a:t>е</a:t>
            </a:r>
            <a:r>
              <a:rPr lang="ru-RU" sz="6000" dirty="0" smtClean="0"/>
              <a:t>рёзка, </a:t>
            </a:r>
            <a:r>
              <a:rPr lang="ru-RU" sz="6000" dirty="0" err="1" smtClean="0"/>
              <a:t>п_льто</a:t>
            </a:r>
            <a:r>
              <a:rPr lang="ru-RU" sz="6000" dirty="0" smtClean="0"/>
              <a:t>, </a:t>
            </a:r>
            <a:r>
              <a:rPr lang="ru-RU" sz="6000" dirty="0" err="1" smtClean="0"/>
              <a:t>_зык</a:t>
            </a:r>
            <a:r>
              <a:rPr lang="ru-RU" sz="6000" dirty="0" smtClean="0"/>
              <a:t>, </a:t>
            </a:r>
            <a:r>
              <a:rPr lang="ru-RU" sz="6000" dirty="0" err="1" smtClean="0"/>
              <a:t>к_р_ндаш</a:t>
            </a:r>
            <a:r>
              <a:rPr lang="ru-RU" sz="6000" dirty="0" smtClean="0"/>
              <a:t>.</a:t>
            </a:r>
            <a:endParaRPr lang="ru-RU" sz="6000" dirty="0"/>
          </a:p>
        </p:txBody>
      </p:sp>
      <p:pic>
        <p:nvPicPr>
          <p:cNvPr id="6" name="Рисунок 5" descr="h-upnz3o8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7299685">
            <a:off x="6366578" y="412355"/>
            <a:ext cx="2787187" cy="2311649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1928802"/>
            <a:ext cx="8017032" cy="3143272"/>
          </a:xfrm>
        </p:spPr>
        <p:txBody>
          <a:bodyPr>
            <a:noAutofit/>
          </a:bodyPr>
          <a:lstStyle/>
          <a:p>
            <a:r>
              <a:rPr lang="ru-RU" sz="6000" dirty="0" smtClean="0"/>
              <a:t>М</a:t>
            </a:r>
            <a:r>
              <a:rPr lang="ru-RU" sz="6000" dirty="0" smtClean="0">
                <a:solidFill>
                  <a:srgbClr val="FF0000"/>
                </a:solidFill>
              </a:rPr>
              <a:t>о</a:t>
            </a:r>
            <a:r>
              <a:rPr lang="ru-RU" sz="6000" dirty="0" smtClean="0"/>
              <a:t>роз, м</a:t>
            </a:r>
            <a:r>
              <a:rPr lang="ru-RU" sz="6000" dirty="0" smtClean="0">
                <a:solidFill>
                  <a:srgbClr val="FF0000"/>
                </a:solidFill>
              </a:rPr>
              <a:t>е</a:t>
            </a:r>
            <a:r>
              <a:rPr lang="ru-RU" sz="6000" dirty="0" smtClean="0"/>
              <a:t>дведь, б</a:t>
            </a:r>
            <a:r>
              <a:rPr lang="ru-RU" sz="6000" dirty="0" smtClean="0">
                <a:solidFill>
                  <a:srgbClr val="FF0000"/>
                </a:solidFill>
              </a:rPr>
              <a:t>е</a:t>
            </a:r>
            <a:r>
              <a:rPr lang="ru-RU" sz="6000" dirty="0" smtClean="0"/>
              <a:t>рёзка, п</a:t>
            </a:r>
            <a:r>
              <a:rPr lang="ru-RU" sz="6000" dirty="0" smtClean="0">
                <a:solidFill>
                  <a:srgbClr val="FF0000"/>
                </a:solidFill>
              </a:rPr>
              <a:t>а</a:t>
            </a:r>
            <a:r>
              <a:rPr lang="ru-RU" sz="6000" dirty="0" smtClean="0"/>
              <a:t>льто, </a:t>
            </a:r>
            <a:r>
              <a:rPr lang="ru-RU" sz="6000" dirty="0" err="1" smtClean="0"/>
              <a:t>_зык</a:t>
            </a:r>
            <a:r>
              <a:rPr lang="ru-RU" sz="6000" dirty="0" smtClean="0"/>
              <a:t>, </a:t>
            </a:r>
            <a:r>
              <a:rPr lang="ru-RU" sz="6000" dirty="0" err="1" smtClean="0"/>
              <a:t>к_р_ндаш</a:t>
            </a:r>
            <a:r>
              <a:rPr lang="ru-RU" sz="6000" dirty="0" smtClean="0"/>
              <a:t>.</a:t>
            </a:r>
            <a:endParaRPr lang="ru-RU" sz="6000" dirty="0"/>
          </a:p>
        </p:txBody>
      </p:sp>
      <p:pic>
        <p:nvPicPr>
          <p:cNvPr id="6" name="Рисунок 5" descr="h-upnz3o8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7299685">
            <a:off x="6366578" y="412355"/>
            <a:ext cx="2787187" cy="2311649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1928802"/>
            <a:ext cx="8017032" cy="3143272"/>
          </a:xfrm>
        </p:spPr>
        <p:txBody>
          <a:bodyPr>
            <a:noAutofit/>
          </a:bodyPr>
          <a:lstStyle/>
          <a:p>
            <a:r>
              <a:rPr lang="ru-RU" sz="6000" dirty="0" smtClean="0"/>
              <a:t>М</a:t>
            </a:r>
            <a:r>
              <a:rPr lang="ru-RU" sz="6000" dirty="0" smtClean="0">
                <a:solidFill>
                  <a:srgbClr val="FF0000"/>
                </a:solidFill>
              </a:rPr>
              <a:t>о</a:t>
            </a:r>
            <a:r>
              <a:rPr lang="ru-RU" sz="6000" dirty="0" smtClean="0"/>
              <a:t>роз, м</a:t>
            </a:r>
            <a:r>
              <a:rPr lang="ru-RU" sz="6000" dirty="0" smtClean="0">
                <a:solidFill>
                  <a:srgbClr val="FF0000"/>
                </a:solidFill>
              </a:rPr>
              <a:t>е</a:t>
            </a:r>
            <a:r>
              <a:rPr lang="ru-RU" sz="6000" dirty="0" smtClean="0"/>
              <a:t>дведь, б</a:t>
            </a:r>
            <a:r>
              <a:rPr lang="ru-RU" sz="6000" dirty="0" smtClean="0">
                <a:solidFill>
                  <a:srgbClr val="FF0000"/>
                </a:solidFill>
              </a:rPr>
              <a:t>е</a:t>
            </a:r>
            <a:r>
              <a:rPr lang="ru-RU" sz="6000" dirty="0" smtClean="0"/>
              <a:t>рёзка, п</a:t>
            </a:r>
            <a:r>
              <a:rPr lang="ru-RU" sz="6000" dirty="0" smtClean="0">
                <a:solidFill>
                  <a:srgbClr val="FF0000"/>
                </a:solidFill>
              </a:rPr>
              <a:t>а</a:t>
            </a:r>
            <a:r>
              <a:rPr lang="ru-RU" sz="6000" dirty="0" smtClean="0"/>
              <a:t>льто, </a:t>
            </a:r>
            <a:r>
              <a:rPr lang="ru-RU" sz="6000" dirty="0" smtClean="0">
                <a:solidFill>
                  <a:srgbClr val="FF0000"/>
                </a:solidFill>
              </a:rPr>
              <a:t>я</a:t>
            </a:r>
            <a:r>
              <a:rPr lang="ru-RU" sz="6000" dirty="0" smtClean="0"/>
              <a:t>зык, </a:t>
            </a:r>
            <a:r>
              <a:rPr lang="ru-RU" sz="6000" dirty="0" err="1" smtClean="0"/>
              <a:t>к_р_ндаш</a:t>
            </a:r>
            <a:r>
              <a:rPr lang="ru-RU" sz="6000" dirty="0" smtClean="0"/>
              <a:t>.</a:t>
            </a:r>
            <a:endParaRPr lang="ru-RU" sz="6000" dirty="0"/>
          </a:p>
        </p:txBody>
      </p:sp>
      <p:pic>
        <p:nvPicPr>
          <p:cNvPr id="6" name="Рисунок 5" descr="h-upnz3o8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7299685">
            <a:off x="6366578" y="412355"/>
            <a:ext cx="2787187" cy="2311649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1928802"/>
            <a:ext cx="8017032" cy="3143272"/>
          </a:xfrm>
        </p:spPr>
        <p:txBody>
          <a:bodyPr>
            <a:noAutofit/>
          </a:bodyPr>
          <a:lstStyle/>
          <a:p>
            <a:r>
              <a:rPr lang="ru-RU" sz="6000" dirty="0" smtClean="0"/>
              <a:t>М</a:t>
            </a:r>
            <a:r>
              <a:rPr lang="ru-RU" sz="6000" dirty="0" smtClean="0">
                <a:solidFill>
                  <a:srgbClr val="FF0000"/>
                </a:solidFill>
              </a:rPr>
              <a:t>о</a:t>
            </a:r>
            <a:r>
              <a:rPr lang="ru-RU" sz="6000" dirty="0" smtClean="0"/>
              <a:t>роз, м</a:t>
            </a:r>
            <a:r>
              <a:rPr lang="ru-RU" sz="6000" dirty="0" smtClean="0">
                <a:solidFill>
                  <a:srgbClr val="FF0000"/>
                </a:solidFill>
              </a:rPr>
              <a:t>е</a:t>
            </a:r>
            <a:r>
              <a:rPr lang="ru-RU" sz="6000" dirty="0" smtClean="0"/>
              <a:t>дведь, б</a:t>
            </a:r>
            <a:r>
              <a:rPr lang="ru-RU" sz="6000" dirty="0" smtClean="0">
                <a:solidFill>
                  <a:srgbClr val="FF0000"/>
                </a:solidFill>
              </a:rPr>
              <a:t>е</a:t>
            </a:r>
            <a:r>
              <a:rPr lang="ru-RU" sz="6000" dirty="0" smtClean="0"/>
              <a:t>рёзка, п</a:t>
            </a:r>
            <a:r>
              <a:rPr lang="ru-RU" sz="6000" dirty="0" smtClean="0">
                <a:solidFill>
                  <a:srgbClr val="FF0000"/>
                </a:solidFill>
              </a:rPr>
              <a:t>а</a:t>
            </a:r>
            <a:r>
              <a:rPr lang="ru-RU" sz="6000" dirty="0" smtClean="0"/>
              <a:t>льто, </a:t>
            </a:r>
            <a:r>
              <a:rPr lang="ru-RU" sz="6000" dirty="0" smtClean="0">
                <a:solidFill>
                  <a:srgbClr val="FF0000"/>
                </a:solidFill>
              </a:rPr>
              <a:t>я</a:t>
            </a:r>
            <a:r>
              <a:rPr lang="ru-RU" sz="6000" dirty="0" smtClean="0"/>
              <a:t>зык, </a:t>
            </a:r>
            <a:r>
              <a:rPr lang="ru-RU" sz="6000" dirty="0" err="1" smtClean="0"/>
              <a:t>к</a:t>
            </a:r>
            <a:r>
              <a:rPr lang="ru-RU" sz="6000" dirty="0" err="1" smtClean="0">
                <a:solidFill>
                  <a:srgbClr val="FF0000"/>
                </a:solidFill>
              </a:rPr>
              <a:t>а</a:t>
            </a:r>
            <a:r>
              <a:rPr lang="ru-RU" sz="6000" dirty="0" err="1" smtClean="0"/>
              <a:t>р_ндаш</a:t>
            </a:r>
            <a:r>
              <a:rPr lang="ru-RU" sz="6000" dirty="0" smtClean="0"/>
              <a:t>.</a:t>
            </a:r>
            <a:endParaRPr lang="ru-RU" sz="6000" dirty="0"/>
          </a:p>
        </p:txBody>
      </p:sp>
      <p:pic>
        <p:nvPicPr>
          <p:cNvPr id="6" name="Рисунок 5" descr="h-upnz3o8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7299685">
            <a:off x="6366578" y="412355"/>
            <a:ext cx="2787187" cy="2311649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1928802"/>
            <a:ext cx="8017032" cy="3143272"/>
          </a:xfrm>
        </p:spPr>
        <p:txBody>
          <a:bodyPr>
            <a:noAutofit/>
          </a:bodyPr>
          <a:lstStyle/>
          <a:p>
            <a:r>
              <a:rPr lang="ru-RU" sz="6000" dirty="0" smtClean="0"/>
              <a:t>М</a:t>
            </a:r>
            <a:r>
              <a:rPr lang="ru-RU" sz="6000" dirty="0" smtClean="0">
                <a:solidFill>
                  <a:srgbClr val="FF0000"/>
                </a:solidFill>
              </a:rPr>
              <a:t>о</a:t>
            </a:r>
            <a:r>
              <a:rPr lang="ru-RU" sz="6000" dirty="0" smtClean="0"/>
              <a:t>роз, м</a:t>
            </a:r>
            <a:r>
              <a:rPr lang="ru-RU" sz="6000" dirty="0" smtClean="0">
                <a:solidFill>
                  <a:srgbClr val="FF0000"/>
                </a:solidFill>
              </a:rPr>
              <a:t>е</a:t>
            </a:r>
            <a:r>
              <a:rPr lang="ru-RU" sz="6000" dirty="0" smtClean="0"/>
              <a:t>дведь, б</a:t>
            </a:r>
            <a:r>
              <a:rPr lang="ru-RU" sz="6000" dirty="0" smtClean="0">
                <a:solidFill>
                  <a:srgbClr val="FF0000"/>
                </a:solidFill>
              </a:rPr>
              <a:t>е</a:t>
            </a:r>
            <a:r>
              <a:rPr lang="ru-RU" sz="6000" dirty="0" smtClean="0"/>
              <a:t>рёзка, п</a:t>
            </a:r>
            <a:r>
              <a:rPr lang="ru-RU" sz="6000" dirty="0" smtClean="0">
                <a:solidFill>
                  <a:srgbClr val="FF0000"/>
                </a:solidFill>
              </a:rPr>
              <a:t>а</a:t>
            </a:r>
            <a:r>
              <a:rPr lang="ru-RU" sz="6000" dirty="0" smtClean="0"/>
              <a:t>льто, </a:t>
            </a:r>
            <a:r>
              <a:rPr lang="ru-RU" sz="6000" dirty="0" smtClean="0">
                <a:solidFill>
                  <a:srgbClr val="FF0000"/>
                </a:solidFill>
              </a:rPr>
              <a:t>я</a:t>
            </a:r>
            <a:r>
              <a:rPr lang="ru-RU" sz="6000" dirty="0" smtClean="0"/>
              <a:t>зык, к</a:t>
            </a:r>
            <a:r>
              <a:rPr lang="ru-RU" sz="6000" dirty="0" smtClean="0">
                <a:solidFill>
                  <a:srgbClr val="FF0000"/>
                </a:solidFill>
              </a:rPr>
              <a:t>а</a:t>
            </a:r>
            <a:r>
              <a:rPr lang="ru-RU" sz="6000" dirty="0" smtClean="0"/>
              <a:t>р</a:t>
            </a:r>
            <a:r>
              <a:rPr lang="ru-RU" sz="6000" dirty="0" smtClean="0">
                <a:solidFill>
                  <a:srgbClr val="FF0000"/>
                </a:solidFill>
              </a:rPr>
              <a:t>а</a:t>
            </a:r>
            <a:r>
              <a:rPr lang="ru-RU" sz="6000" dirty="0" smtClean="0"/>
              <a:t>ндаш.</a:t>
            </a:r>
            <a:endParaRPr lang="ru-RU" sz="6000" dirty="0"/>
          </a:p>
        </p:txBody>
      </p:sp>
      <p:pic>
        <p:nvPicPr>
          <p:cNvPr id="6" name="Рисунок 5" descr="h-upnz3o8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7299685">
            <a:off x="6366578" y="412355"/>
            <a:ext cx="2787187" cy="2311649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7874156" cy="1571636"/>
          </a:xfrm>
        </p:spPr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Спиши, вставляя пропущенные буквы.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282" y="2000240"/>
            <a:ext cx="8088470" cy="3429024"/>
          </a:xfrm>
        </p:spPr>
        <p:txBody>
          <a:bodyPr>
            <a:normAutofit fontScale="92500" lnSpcReduction="10000"/>
          </a:bodyPr>
          <a:lstStyle/>
          <a:p>
            <a:r>
              <a:rPr lang="ru-RU" sz="1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lang="ru-RU" sz="43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Еще вчера моросил ре..кий дож..</a:t>
            </a:r>
            <a:r>
              <a:rPr lang="ru-RU" sz="430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ь</a:t>
            </a:r>
            <a:r>
              <a:rPr lang="ru-RU" sz="43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. Было </a:t>
            </a:r>
            <a:r>
              <a:rPr lang="ru-RU" sz="430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зя</a:t>
            </a:r>
            <a:r>
              <a:rPr lang="ru-RU" sz="43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..ко. На улице всюду </a:t>
            </a:r>
            <a:r>
              <a:rPr lang="ru-RU" sz="430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гря</a:t>
            </a:r>
            <a:r>
              <a:rPr lang="ru-RU" sz="43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..</a:t>
            </a:r>
            <a:r>
              <a:rPr lang="ru-RU" sz="430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ь</a:t>
            </a:r>
            <a:r>
              <a:rPr lang="ru-RU" sz="43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и лужи. Ночью подул ре..кий ветер. На лужах появился </a:t>
            </a:r>
            <a:r>
              <a:rPr lang="ru-RU" sz="430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лё</a:t>
            </a:r>
            <a:r>
              <a:rPr lang="ru-RU" sz="43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.. . Пошёл пушистый мя..кий сне.. .</a:t>
            </a:r>
            <a:endParaRPr lang="ru-RU" sz="4300" dirty="0"/>
          </a:p>
        </p:txBody>
      </p:sp>
      <p:pic>
        <p:nvPicPr>
          <p:cNvPr id="5" name="Рисунок 4" descr="h-upnz3o8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7299685">
            <a:off x="6356898" y="387632"/>
            <a:ext cx="2787187" cy="2311649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7802718" cy="857256"/>
          </a:xfrm>
        </p:spPr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Проверь себя!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1928802"/>
            <a:ext cx="8017032" cy="4572032"/>
          </a:xfrm>
        </p:spPr>
        <p:txBody>
          <a:bodyPr>
            <a:normAutofit/>
          </a:bodyPr>
          <a:lstStyle/>
          <a:p>
            <a:r>
              <a:rPr lang="ru-RU" sz="4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Еще вчера моросил ре</a:t>
            </a:r>
            <a:r>
              <a:rPr lang="ru-RU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д</a:t>
            </a:r>
            <a:r>
              <a:rPr lang="ru-RU" sz="4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кий дож</a:t>
            </a:r>
            <a:r>
              <a:rPr lang="ru-RU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д</a:t>
            </a:r>
            <a:r>
              <a:rPr lang="ru-RU" sz="4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ь. Было зя</a:t>
            </a:r>
            <a:r>
              <a:rPr lang="ru-RU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б</a:t>
            </a:r>
            <a:r>
              <a:rPr lang="ru-RU" sz="4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ко. На улице всюду гря</a:t>
            </a:r>
            <a:r>
              <a:rPr lang="ru-RU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з</a:t>
            </a:r>
            <a:r>
              <a:rPr lang="ru-RU" sz="4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ь и лужи. Ночью подул ре</a:t>
            </a:r>
            <a:r>
              <a:rPr lang="ru-RU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з</a:t>
            </a:r>
            <a:r>
              <a:rPr lang="ru-RU" sz="4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кий ветер. На лужах появился лё</a:t>
            </a:r>
            <a:r>
              <a:rPr lang="ru-RU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д</a:t>
            </a:r>
            <a:r>
              <a:rPr lang="ru-RU" sz="4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. Пошёл пушистый мя</a:t>
            </a:r>
            <a:r>
              <a:rPr lang="ru-RU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г</a:t>
            </a:r>
            <a:r>
              <a:rPr lang="ru-RU" sz="4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кий сне</a:t>
            </a:r>
            <a:r>
              <a:rPr lang="ru-RU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г</a:t>
            </a:r>
            <a:r>
              <a:rPr lang="ru-RU" sz="4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.</a:t>
            </a:r>
            <a:endParaRPr lang="ru-RU" sz="4000" dirty="0"/>
          </a:p>
        </p:txBody>
      </p:sp>
      <p:pic>
        <p:nvPicPr>
          <p:cNvPr id="5" name="Рисунок 4" descr="h-upnz3o8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7299685">
            <a:off x="6366578" y="412355"/>
            <a:ext cx="2787187" cy="2311649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7166"/>
            <a:ext cx="8015286" cy="71437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Парные согласные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8515320" cy="5786454"/>
          </a:xfrm>
        </p:spPr>
        <p:txBody>
          <a:bodyPr>
            <a:normAutofit fontScale="92500" lnSpcReduction="10000"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			Б			П</a:t>
            </a:r>
          </a:p>
          <a:p>
            <a:r>
              <a:rPr lang="ru-RU" sz="6000" b="1" dirty="0" smtClean="0">
                <a:solidFill>
                  <a:srgbClr val="FF0000"/>
                </a:solidFill>
              </a:rPr>
              <a:t>			В			Ф</a:t>
            </a:r>
          </a:p>
          <a:p>
            <a:r>
              <a:rPr lang="ru-RU" sz="6000" b="1" dirty="0" smtClean="0">
                <a:solidFill>
                  <a:srgbClr val="FF0000"/>
                </a:solidFill>
              </a:rPr>
              <a:t>			Д			Т</a:t>
            </a:r>
          </a:p>
          <a:p>
            <a:r>
              <a:rPr lang="ru-RU" sz="6000" b="1" dirty="0" smtClean="0">
                <a:solidFill>
                  <a:srgbClr val="FF0000"/>
                </a:solidFill>
              </a:rPr>
              <a:t>			Г			К</a:t>
            </a:r>
          </a:p>
          <a:p>
            <a:r>
              <a:rPr lang="ru-RU" sz="6000" b="1" dirty="0" smtClean="0">
                <a:solidFill>
                  <a:srgbClr val="FF0000"/>
                </a:solidFill>
              </a:rPr>
              <a:t>			З			С</a:t>
            </a:r>
          </a:p>
          <a:p>
            <a:r>
              <a:rPr lang="ru-RU" sz="6000" b="1" dirty="0" smtClean="0">
                <a:solidFill>
                  <a:srgbClr val="FF0000"/>
                </a:solidFill>
              </a:rPr>
              <a:t>			Ж			Ш</a:t>
            </a:r>
          </a:p>
          <a:p>
            <a:endParaRPr lang="ru-RU" dirty="0" smtClean="0"/>
          </a:p>
        </p:txBody>
      </p:sp>
      <p:pic>
        <p:nvPicPr>
          <p:cNvPr id="5" name="Рисунок 4" descr="h-upnz3o8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7299685">
            <a:off x="6366578" y="412355"/>
            <a:ext cx="2787187" cy="2311649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7700962" cy="1005266"/>
          </a:xfrm>
        </p:spPr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Пословицы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1857364"/>
            <a:ext cx="8017032" cy="2357012"/>
          </a:xfrm>
        </p:spPr>
        <p:txBody>
          <a:bodyPr>
            <a:noAutofit/>
          </a:bodyPr>
          <a:lstStyle/>
          <a:p>
            <a:r>
              <a:rPr lang="ru-RU" sz="6600" dirty="0" smtClean="0"/>
              <a:t>Не </a:t>
            </a:r>
            <a:r>
              <a:rPr lang="ru-RU" sz="6600" dirty="0" err="1" smtClean="0"/>
              <a:t>см_три</a:t>
            </a:r>
            <a:r>
              <a:rPr lang="ru-RU" sz="6600" dirty="0" smtClean="0"/>
              <a:t> в </a:t>
            </a:r>
            <a:r>
              <a:rPr lang="ru-RU" sz="6600" dirty="0" err="1" smtClean="0"/>
              <a:t>л_цо</a:t>
            </a:r>
            <a:r>
              <a:rPr lang="ru-RU" sz="6600" dirty="0" smtClean="0"/>
              <a:t>, а </a:t>
            </a:r>
            <a:r>
              <a:rPr lang="ru-RU" sz="6600" dirty="0" err="1" smtClean="0"/>
              <a:t>см_три</a:t>
            </a:r>
            <a:r>
              <a:rPr lang="ru-RU" sz="6600" dirty="0" smtClean="0"/>
              <a:t> на дело.</a:t>
            </a:r>
          </a:p>
          <a:p>
            <a:r>
              <a:rPr lang="ru-RU" sz="6600" dirty="0" err="1" smtClean="0"/>
              <a:t>Ры_ка</a:t>
            </a:r>
            <a:r>
              <a:rPr lang="ru-RU" sz="6600" dirty="0" smtClean="0"/>
              <a:t> мелка, да уха </a:t>
            </a:r>
            <a:r>
              <a:rPr lang="ru-RU" sz="6600" dirty="0" err="1" smtClean="0"/>
              <a:t>сла_ка</a:t>
            </a:r>
            <a:r>
              <a:rPr lang="ru-RU" sz="6600" dirty="0" smtClean="0"/>
              <a:t>.</a:t>
            </a:r>
            <a:endParaRPr lang="ru-RU" sz="6600" dirty="0"/>
          </a:p>
        </p:txBody>
      </p:sp>
      <p:pic>
        <p:nvPicPr>
          <p:cNvPr id="5" name="Рисунок 4" descr="h-upnz3o8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7299685">
            <a:off x="6366578" y="412355"/>
            <a:ext cx="2787187" cy="2311649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1857364"/>
            <a:ext cx="8017032" cy="2357012"/>
          </a:xfrm>
        </p:spPr>
        <p:txBody>
          <a:bodyPr>
            <a:noAutofit/>
          </a:bodyPr>
          <a:lstStyle/>
          <a:p>
            <a:r>
              <a:rPr lang="ru-RU" sz="6600" dirty="0" smtClean="0"/>
              <a:t>Не см</a:t>
            </a:r>
            <a:r>
              <a:rPr lang="ru-RU" sz="6600" dirty="0" smtClean="0">
                <a:solidFill>
                  <a:srgbClr val="FF0000"/>
                </a:solidFill>
              </a:rPr>
              <a:t>о</a:t>
            </a:r>
            <a:r>
              <a:rPr lang="ru-RU" sz="6600" dirty="0" smtClean="0"/>
              <a:t>три в </a:t>
            </a:r>
            <a:r>
              <a:rPr lang="ru-RU" sz="6600" dirty="0" err="1" smtClean="0"/>
              <a:t>л_цо</a:t>
            </a:r>
            <a:r>
              <a:rPr lang="ru-RU" sz="6600" dirty="0" smtClean="0"/>
              <a:t>, а </a:t>
            </a:r>
            <a:r>
              <a:rPr lang="ru-RU" sz="6600" dirty="0" err="1" smtClean="0"/>
              <a:t>см_три</a:t>
            </a:r>
            <a:r>
              <a:rPr lang="ru-RU" sz="6600" dirty="0" smtClean="0"/>
              <a:t> на дело.</a:t>
            </a:r>
          </a:p>
          <a:p>
            <a:r>
              <a:rPr lang="ru-RU" sz="6600" dirty="0" err="1" smtClean="0"/>
              <a:t>Ры_ка</a:t>
            </a:r>
            <a:r>
              <a:rPr lang="ru-RU" sz="6600" dirty="0" smtClean="0"/>
              <a:t> мелка, да уха </a:t>
            </a:r>
            <a:r>
              <a:rPr lang="ru-RU" sz="6600" dirty="0" err="1" smtClean="0"/>
              <a:t>сла_ка</a:t>
            </a:r>
            <a:r>
              <a:rPr lang="ru-RU" sz="6600" dirty="0" smtClean="0"/>
              <a:t>.</a:t>
            </a:r>
            <a:endParaRPr lang="ru-RU" sz="6600" dirty="0"/>
          </a:p>
        </p:txBody>
      </p:sp>
      <p:pic>
        <p:nvPicPr>
          <p:cNvPr id="6" name="Рисунок 5" descr="h-upnz3o8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7299685">
            <a:off x="6366578" y="412355"/>
            <a:ext cx="2787187" cy="2311649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1857364"/>
            <a:ext cx="8017032" cy="2357012"/>
          </a:xfrm>
        </p:spPr>
        <p:txBody>
          <a:bodyPr>
            <a:noAutofit/>
          </a:bodyPr>
          <a:lstStyle/>
          <a:p>
            <a:r>
              <a:rPr lang="ru-RU" sz="6600" dirty="0" smtClean="0"/>
              <a:t>Не см</a:t>
            </a:r>
            <a:r>
              <a:rPr lang="ru-RU" sz="6600" dirty="0" smtClean="0">
                <a:solidFill>
                  <a:srgbClr val="FF0000"/>
                </a:solidFill>
              </a:rPr>
              <a:t>о</a:t>
            </a:r>
            <a:r>
              <a:rPr lang="ru-RU" sz="6600" dirty="0" smtClean="0"/>
              <a:t>три в л</a:t>
            </a:r>
            <a:r>
              <a:rPr lang="ru-RU" sz="6600" dirty="0" smtClean="0">
                <a:solidFill>
                  <a:srgbClr val="FF0000"/>
                </a:solidFill>
              </a:rPr>
              <a:t>и</a:t>
            </a:r>
            <a:r>
              <a:rPr lang="ru-RU" sz="6600" dirty="0" smtClean="0"/>
              <a:t>цо, а </a:t>
            </a:r>
            <a:r>
              <a:rPr lang="ru-RU" sz="6600" dirty="0" err="1" smtClean="0"/>
              <a:t>см_три</a:t>
            </a:r>
            <a:r>
              <a:rPr lang="ru-RU" sz="6600" dirty="0" smtClean="0"/>
              <a:t> на дело.</a:t>
            </a:r>
          </a:p>
          <a:p>
            <a:r>
              <a:rPr lang="ru-RU" sz="6600" dirty="0" err="1" smtClean="0"/>
              <a:t>Ры_ка</a:t>
            </a:r>
            <a:r>
              <a:rPr lang="ru-RU" sz="6600" dirty="0" smtClean="0"/>
              <a:t> мелка, да уха </a:t>
            </a:r>
            <a:r>
              <a:rPr lang="ru-RU" sz="6600" dirty="0" err="1" smtClean="0"/>
              <a:t>сла_ка</a:t>
            </a:r>
            <a:r>
              <a:rPr lang="ru-RU" sz="6600" dirty="0" smtClean="0"/>
              <a:t>.</a:t>
            </a:r>
            <a:endParaRPr lang="ru-RU" sz="6600" dirty="0"/>
          </a:p>
        </p:txBody>
      </p:sp>
      <p:pic>
        <p:nvPicPr>
          <p:cNvPr id="7" name="Рисунок 6" descr="h-upnz3o8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7299685">
            <a:off x="6366578" y="412355"/>
            <a:ext cx="2787187" cy="2311649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1857364"/>
            <a:ext cx="8017032" cy="2357012"/>
          </a:xfrm>
        </p:spPr>
        <p:txBody>
          <a:bodyPr>
            <a:noAutofit/>
          </a:bodyPr>
          <a:lstStyle/>
          <a:p>
            <a:r>
              <a:rPr lang="ru-RU" sz="6600" dirty="0" smtClean="0"/>
              <a:t>Не см</a:t>
            </a:r>
            <a:r>
              <a:rPr lang="ru-RU" sz="6600" dirty="0" smtClean="0">
                <a:solidFill>
                  <a:srgbClr val="FF0000"/>
                </a:solidFill>
              </a:rPr>
              <a:t>о</a:t>
            </a:r>
            <a:r>
              <a:rPr lang="ru-RU" sz="6600" dirty="0" smtClean="0"/>
              <a:t>три в л</a:t>
            </a:r>
            <a:r>
              <a:rPr lang="ru-RU" sz="6600" dirty="0" smtClean="0">
                <a:solidFill>
                  <a:srgbClr val="FF0000"/>
                </a:solidFill>
              </a:rPr>
              <a:t>и</a:t>
            </a:r>
            <a:r>
              <a:rPr lang="ru-RU" sz="6600" dirty="0" smtClean="0"/>
              <a:t>цо, а см</a:t>
            </a:r>
            <a:r>
              <a:rPr lang="ru-RU" sz="6600" dirty="0" smtClean="0">
                <a:solidFill>
                  <a:srgbClr val="FF0000"/>
                </a:solidFill>
              </a:rPr>
              <a:t>о</a:t>
            </a:r>
            <a:r>
              <a:rPr lang="ru-RU" sz="6600" dirty="0" smtClean="0"/>
              <a:t>три на дело.</a:t>
            </a:r>
          </a:p>
          <a:p>
            <a:r>
              <a:rPr lang="ru-RU" sz="6600" dirty="0" err="1" smtClean="0"/>
              <a:t>Ры_ка</a:t>
            </a:r>
            <a:r>
              <a:rPr lang="ru-RU" sz="6600" dirty="0" smtClean="0"/>
              <a:t> мелка, да уха </a:t>
            </a:r>
            <a:r>
              <a:rPr lang="ru-RU" sz="6600" dirty="0" err="1" smtClean="0"/>
              <a:t>сла_ка</a:t>
            </a:r>
            <a:r>
              <a:rPr lang="ru-RU" sz="6600" dirty="0" smtClean="0"/>
              <a:t>.</a:t>
            </a:r>
            <a:endParaRPr lang="ru-RU" sz="6600" dirty="0"/>
          </a:p>
        </p:txBody>
      </p:sp>
      <p:pic>
        <p:nvPicPr>
          <p:cNvPr id="6" name="Рисунок 5" descr="h-upnz3o8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7299685">
            <a:off x="6366578" y="412355"/>
            <a:ext cx="2787187" cy="2311649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1857364"/>
            <a:ext cx="8017032" cy="2357012"/>
          </a:xfrm>
        </p:spPr>
        <p:txBody>
          <a:bodyPr>
            <a:noAutofit/>
          </a:bodyPr>
          <a:lstStyle/>
          <a:p>
            <a:r>
              <a:rPr lang="ru-RU" sz="6600" dirty="0" smtClean="0"/>
              <a:t>Не см</a:t>
            </a:r>
            <a:r>
              <a:rPr lang="ru-RU" sz="6600" dirty="0" smtClean="0">
                <a:solidFill>
                  <a:srgbClr val="FF0000"/>
                </a:solidFill>
              </a:rPr>
              <a:t>о</a:t>
            </a:r>
            <a:r>
              <a:rPr lang="ru-RU" sz="6600" dirty="0" smtClean="0"/>
              <a:t>три в л</a:t>
            </a:r>
            <a:r>
              <a:rPr lang="ru-RU" sz="6600" dirty="0" smtClean="0">
                <a:solidFill>
                  <a:srgbClr val="FF0000"/>
                </a:solidFill>
              </a:rPr>
              <a:t>и</a:t>
            </a:r>
            <a:r>
              <a:rPr lang="ru-RU" sz="6600" dirty="0" smtClean="0"/>
              <a:t>цо, а см</a:t>
            </a:r>
            <a:r>
              <a:rPr lang="ru-RU" sz="6600" dirty="0" smtClean="0">
                <a:solidFill>
                  <a:srgbClr val="FF0000"/>
                </a:solidFill>
              </a:rPr>
              <a:t>о</a:t>
            </a:r>
            <a:r>
              <a:rPr lang="ru-RU" sz="6600" dirty="0" smtClean="0"/>
              <a:t>три на дело.</a:t>
            </a:r>
          </a:p>
          <a:p>
            <a:r>
              <a:rPr lang="ru-RU" sz="6600" dirty="0" smtClean="0"/>
              <a:t>Ры</a:t>
            </a:r>
            <a:r>
              <a:rPr lang="ru-RU" sz="6600" dirty="0" smtClean="0">
                <a:solidFill>
                  <a:srgbClr val="FF0000"/>
                </a:solidFill>
              </a:rPr>
              <a:t>б</a:t>
            </a:r>
            <a:r>
              <a:rPr lang="ru-RU" sz="6600" dirty="0" smtClean="0"/>
              <a:t>ка мелка, да уха </a:t>
            </a:r>
            <a:r>
              <a:rPr lang="ru-RU" sz="6600" dirty="0" err="1" smtClean="0"/>
              <a:t>сла_ка</a:t>
            </a:r>
            <a:r>
              <a:rPr lang="ru-RU" sz="6600" dirty="0" smtClean="0"/>
              <a:t>.</a:t>
            </a:r>
            <a:endParaRPr lang="ru-RU" sz="6600" dirty="0"/>
          </a:p>
        </p:txBody>
      </p:sp>
      <p:pic>
        <p:nvPicPr>
          <p:cNvPr id="6" name="Рисунок 5" descr="h-upnz3o8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7299685">
            <a:off x="6366578" y="412355"/>
            <a:ext cx="2787187" cy="2311649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1857364"/>
            <a:ext cx="8017032" cy="2357012"/>
          </a:xfrm>
        </p:spPr>
        <p:txBody>
          <a:bodyPr>
            <a:noAutofit/>
          </a:bodyPr>
          <a:lstStyle/>
          <a:p>
            <a:r>
              <a:rPr lang="ru-RU" sz="6600" dirty="0" smtClean="0"/>
              <a:t>Не см</a:t>
            </a:r>
            <a:r>
              <a:rPr lang="ru-RU" sz="6600" dirty="0" smtClean="0">
                <a:solidFill>
                  <a:srgbClr val="FF0000"/>
                </a:solidFill>
              </a:rPr>
              <a:t>о</a:t>
            </a:r>
            <a:r>
              <a:rPr lang="ru-RU" sz="6600" dirty="0" smtClean="0"/>
              <a:t>три в л</a:t>
            </a:r>
            <a:r>
              <a:rPr lang="ru-RU" sz="6600" dirty="0" smtClean="0">
                <a:solidFill>
                  <a:srgbClr val="FF0000"/>
                </a:solidFill>
              </a:rPr>
              <a:t>и</a:t>
            </a:r>
            <a:r>
              <a:rPr lang="ru-RU" sz="6600" dirty="0" smtClean="0"/>
              <a:t>цо, а см</a:t>
            </a:r>
            <a:r>
              <a:rPr lang="ru-RU" sz="6600" dirty="0" smtClean="0">
                <a:solidFill>
                  <a:srgbClr val="FF0000"/>
                </a:solidFill>
              </a:rPr>
              <a:t>о</a:t>
            </a:r>
            <a:r>
              <a:rPr lang="ru-RU" sz="6600" dirty="0" smtClean="0"/>
              <a:t>три на дело.</a:t>
            </a:r>
          </a:p>
          <a:p>
            <a:r>
              <a:rPr lang="ru-RU" sz="6600" dirty="0" smtClean="0"/>
              <a:t>Ры</a:t>
            </a:r>
            <a:r>
              <a:rPr lang="ru-RU" sz="6600" dirty="0" smtClean="0">
                <a:solidFill>
                  <a:srgbClr val="FF0000"/>
                </a:solidFill>
              </a:rPr>
              <a:t>б</a:t>
            </a:r>
            <a:r>
              <a:rPr lang="ru-RU" sz="6600" dirty="0" smtClean="0"/>
              <a:t>ка мелка, да уха сла</a:t>
            </a:r>
            <a:r>
              <a:rPr lang="ru-RU" sz="6600" dirty="0" smtClean="0">
                <a:solidFill>
                  <a:srgbClr val="FF0000"/>
                </a:solidFill>
              </a:rPr>
              <a:t>д</a:t>
            </a:r>
            <a:r>
              <a:rPr lang="ru-RU" sz="6600" dirty="0" smtClean="0"/>
              <a:t>ка.</a:t>
            </a:r>
            <a:endParaRPr lang="ru-RU" sz="6600" dirty="0"/>
          </a:p>
        </p:txBody>
      </p:sp>
      <p:pic>
        <p:nvPicPr>
          <p:cNvPr id="6" name="Рисунок 5" descr="h-upnz3o8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7299685">
            <a:off x="6366578" y="412355"/>
            <a:ext cx="2787187" cy="2311649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000108"/>
            <a:ext cx="7802718" cy="785818"/>
          </a:xfrm>
        </p:spPr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Словарная работа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1928802"/>
            <a:ext cx="8017032" cy="3143272"/>
          </a:xfrm>
        </p:spPr>
        <p:txBody>
          <a:bodyPr>
            <a:noAutofit/>
          </a:bodyPr>
          <a:lstStyle/>
          <a:p>
            <a:r>
              <a:rPr lang="ru-RU" sz="6000" dirty="0" err="1" smtClean="0"/>
              <a:t>М_роз</a:t>
            </a:r>
            <a:r>
              <a:rPr lang="ru-RU" sz="6000" dirty="0" smtClean="0"/>
              <a:t>, </a:t>
            </a:r>
            <a:r>
              <a:rPr lang="ru-RU" sz="6000" dirty="0" err="1" smtClean="0"/>
              <a:t>м_дведь</a:t>
            </a:r>
            <a:r>
              <a:rPr lang="ru-RU" sz="6000" dirty="0" smtClean="0"/>
              <a:t>, </a:t>
            </a:r>
            <a:r>
              <a:rPr lang="ru-RU" sz="6000" dirty="0" err="1" smtClean="0"/>
              <a:t>б_рёзка</a:t>
            </a:r>
            <a:r>
              <a:rPr lang="ru-RU" sz="6000" dirty="0" smtClean="0"/>
              <a:t>, </a:t>
            </a:r>
            <a:r>
              <a:rPr lang="ru-RU" sz="6000" dirty="0" err="1" smtClean="0"/>
              <a:t>п_льто</a:t>
            </a:r>
            <a:r>
              <a:rPr lang="ru-RU" sz="6000" dirty="0" smtClean="0"/>
              <a:t>, </a:t>
            </a:r>
            <a:r>
              <a:rPr lang="ru-RU" sz="6000" dirty="0" err="1" smtClean="0"/>
              <a:t>_зык</a:t>
            </a:r>
            <a:r>
              <a:rPr lang="ru-RU" sz="6000" dirty="0" smtClean="0"/>
              <a:t>, </a:t>
            </a:r>
            <a:r>
              <a:rPr lang="ru-RU" sz="6000" dirty="0" err="1" smtClean="0"/>
              <a:t>к_р_ндаш</a:t>
            </a:r>
            <a:r>
              <a:rPr lang="ru-RU" sz="6000" dirty="0" smtClean="0"/>
              <a:t>.</a:t>
            </a:r>
            <a:endParaRPr lang="ru-RU" sz="6000" dirty="0"/>
          </a:p>
        </p:txBody>
      </p:sp>
      <p:pic>
        <p:nvPicPr>
          <p:cNvPr id="5" name="Рисунок 4" descr="h-upnz3o8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7299685">
            <a:off x="6366578" y="412355"/>
            <a:ext cx="2787187" cy="2311649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82</TotalTime>
  <Words>323</Words>
  <Application>Microsoft Office PowerPoint</Application>
  <PresentationFormat>Экран (4:3)</PresentationFormat>
  <Paragraphs>36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18</vt:i4>
      </vt:variant>
    </vt:vector>
  </HeadingPairs>
  <TitlesOfParts>
    <vt:vector size="20" baseType="lpstr">
      <vt:lpstr>Поток</vt:lpstr>
      <vt:lpstr>1_Поток</vt:lpstr>
      <vt:lpstr>Учимся писать буквы гласных и согласных в корне слова</vt:lpstr>
      <vt:lpstr>Парные согласные</vt:lpstr>
      <vt:lpstr>Пословицы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Словарная работа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Спиши, вставляя пропущенные буквы.</vt:lpstr>
      <vt:lpstr>Проверь себя!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Парные согласные</dc:title>
  <dc:creator>PC</dc:creator>
  <cp:lastModifiedBy>admin</cp:lastModifiedBy>
  <cp:revision>12</cp:revision>
  <dcterms:modified xsi:type="dcterms:W3CDTF">2013-11-29T10:52:14Z</dcterms:modified>
</cp:coreProperties>
</file>